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258" r:id="rId11"/>
    <p:sldId id="283" r:id="rId12"/>
    <p:sldId id="282" r:id="rId13"/>
    <p:sldId id="337" r:id="rId14"/>
    <p:sldId id="280" r:id="rId15"/>
    <p:sldId id="279" r:id="rId16"/>
    <p:sldId id="278" r:id="rId17"/>
    <p:sldId id="277" r:id="rId18"/>
    <p:sldId id="276" r:id="rId19"/>
    <p:sldId id="275" r:id="rId20"/>
    <p:sldId id="273" r:id="rId21"/>
    <p:sldId id="272" r:id="rId22"/>
    <p:sldId id="271" r:id="rId23"/>
    <p:sldId id="270" r:id="rId24"/>
    <p:sldId id="269" r:id="rId25"/>
    <p:sldId id="268" r:id="rId26"/>
    <p:sldId id="267" r:id="rId27"/>
    <p:sldId id="266" r:id="rId28"/>
    <p:sldId id="265" r:id="rId29"/>
    <p:sldId id="264" r:id="rId30"/>
    <p:sldId id="346" r:id="rId31"/>
    <p:sldId id="263" r:id="rId32"/>
    <p:sldId id="347" r:id="rId33"/>
    <p:sldId id="287" r:id="rId34"/>
    <p:sldId id="348" r:id="rId35"/>
    <p:sldId id="350" r:id="rId36"/>
    <p:sldId id="349" r:id="rId37"/>
    <p:sldId id="288" r:id="rId38"/>
    <p:sldId id="290" r:id="rId39"/>
    <p:sldId id="291" r:id="rId40"/>
    <p:sldId id="292" r:id="rId41"/>
    <p:sldId id="351" r:id="rId42"/>
    <p:sldId id="293" r:id="rId43"/>
    <p:sldId id="296" r:id="rId44"/>
    <p:sldId id="318" r:id="rId45"/>
    <p:sldId id="352" r:id="rId46"/>
    <p:sldId id="299" r:id="rId47"/>
    <p:sldId id="300" r:id="rId48"/>
    <p:sldId id="319" r:id="rId49"/>
    <p:sldId id="301" r:id="rId50"/>
    <p:sldId id="302" r:id="rId51"/>
    <p:sldId id="320" r:id="rId52"/>
    <p:sldId id="303" r:id="rId53"/>
    <p:sldId id="304" r:id="rId54"/>
    <p:sldId id="305" r:id="rId55"/>
    <p:sldId id="306" r:id="rId56"/>
    <p:sldId id="307" r:id="rId57"/>
    <p:sldId id="308" r:id="rId58"/>
    <p:sldId id="354" r:id="rId59"/>
    <p:sldId id="353" r:id="rId60"/>
    <p:sldId id="355" r:id="rId61"/>
    <p:sldId id="357" r:id="rId62"/>
    <p:sldId id="358" r:id="rId63"/>
    <p:sldId id="359" r:id="rId64"/>
    <p:sldId id="361" r:id="rId65"/>
    <p:sldId id="360" r:id="rId66"/>
    <p:sldId id="309" r:id="rId67"/>
    <p:sldId id="362" r:id="rId68"/>
    <p:sldId id="311" r:id="rId69"/>
    <p:sldId id="313" r:id="rId70"/>
    <p:sldId id="314" r:id="rId71"/>
    <p:sldId id="315" r:id="rId72"/>
    <p:sldId id="316" r:id="rId73"/>
    <p:sldId id="363" r:id="rId74"/>
    <p:sldId id="321" r:id="rId75"/>
    <p:sldId id="322" r:id="rId76"/>
    <p:sldId id="323" r:id="rId77"/>
    <p:sldId id="364" r:id="rId78"/>
    <p:sldId id="325" r:id="rId79"/>
    <p:sldId id="326" r:id="rId80"/>
    <p:sldId id="327" r:id="rId81"/>
    <p:sldId id="328" r:id="rId82"/>
    <p:sldId id="329" r:id="rId83"/>
    <p:sldId id="365" r:id="rId84"/>
    <p:sldId id="366" r:id="rId85"/>
    <p:sldId id="367" r:id="rId86"/>
    <p:sldId id="368" r:id="rId87"/>
    <p:sldId id="369" r:id="rId88"/>
    <p:sldId id="370" r:id="rId89"/>
    <p:sldId id="371" r:id="rId90"/>
    <p:sldId id="372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2D41-D9AC-4D39-8646-466C47B2703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180FF-A156-47A7-BC83-1193B9E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1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6894-1655-4A83-956C-D206D3D3BEFD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ERAV – EVN - KTNL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33D8-E1D7-43E8-B569-A386E3EB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1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02A7-4425-437A-98B8-2651E739E734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ERAV – EVN - KTNL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0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4D5-1F63-4B38-9D28-642FA0B9F008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ERAV – EVN - KTNL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924"/>
            <a:ext cx="10515600" cy="720434"/>
          </a:xfrm>
        </p:spPr>
        <p:txBody>
          <a:bodyPr>
            <a:normAutofit/>
          </a:bodyPr>
          <a:lstStyle>
            <a:lvl1pPr algn="just">
              <a:defRPr sz="33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7116"/>
            <a:ext cx="10515600" cy="4989847"/>
          </a:xfrm>
        </p:spPr>
        <p:txBody>
          <a:bodyPr>
            <a:normAutofit/>
          </a:bodyPr>
          <a:lstStyle>
            <a:lvl1pPr marL="228600" indent="-228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 sz="3200">
                <a:solidFill>
                  <a:srgbClr val="002060"/>
                </a:solidFill>
              </a:defRPr>
            </a:lvl1pPr>
            <a:lvl2pPr marL="685800" indent="-228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800">
                <a:solidFill>
                  <a:srgbClr val="FF0000"/>
                </a:solidFill>
              </a:defRPr>
            </a:lvl2pPr>
            <a:lvl3pPr marL="1143000" indent="-228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>
                <a:solidFill>
                  <a:srgbClr val="004C22"/>
                </a:solidFill>
              </a:defRPr>
            </a:lvl3pPr>
            <a:lvl4pPr marL="1600200" indent="-228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2000">
                <a:solidFill>
                  <a:srgbClr val="002060"/>
                </a:solidFill>
              </a:defRPr>
            </a:lvl4pPr>
            <a:lvl5pPr algn="just"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65CD-45CA-4542-A337-612DA5B6B463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ERAV – EVN - KTNL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E42-8B52-4B95-AF9A-887AE0B90DA0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ERAV – EVN - KTNL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8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98F4-8CED-453D-ADB0-91DDB86977A8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ERAV – EVN - KTNL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D23F-BD11-40C1-90EA-2E1E65EF5EC1}" type="datetime1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ERAV – EVN - KTNL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7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9EE1-7662-4D5E-ABFB-8E5884811F66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ERAV – EVN - KTNL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1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D9E0-A6EC-4F0A-B10B-80E0FE92325E}" type="datetime1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ERAV – EVN - KTNL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2B6-745D-424A-B651-B39BD0961626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ERAV – EVN - KTNL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4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4BA5-675C-4F1B-AA47-8F3DB2FFDE07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ERAV – EVN - KTNL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7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93E1-C3AF-4D22-B53D-BCC57B6F6CE2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ERAV – EVN - KTNL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AD16-1CCD-4FAE-A62C-C2BF6685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0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22709"/>
            <a:ext cx="9144000" cy="2387600"/>
          </a:xfrm>
        </p:spPr>
        <p:txBody>
          <a:bodyPr>
            <a:noAutofit/>
          </a:bodyPr>
          <a:lstStyle/>
          <a:p>
            <a:r>
              <a:rPr lang="en-US" sz="40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Đề</a:t>
            </a:r>
            <a:r>
              <a:rPr lang="en-US" sz="4000" b="1" u="sng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NGHIÊN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 CẢI TIẾN CƠ CẤU BIỂU GIÁ BÁN LẺ ĐIỆN </a:t>
            </a:r>
            <a:r>
              <a:rPr lang="en-US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 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Đơn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vị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vấn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chuyên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môn</a:t>
            </a:r>
            <a:r>
              <a:rPr lang="en-US" b="1" dirty="0" smtClean="0">
                <a:solidFill>
                  <a:srgbClr val="002060"/>
                </a:solidFill>
              </a:rPr>
              <a:t>: 	    </a:t>
            </a:r>
            <a:r>
              <a:rPr lang="en-US" b="1" dirty="0" err="1" smtClean="0">
                <a:solidFill>
                  <a:srgbClr val="002060"/>
                </a:solidFill>
              </a:rPr>
              <a:t>Bộ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môn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Kinh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Năng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lượng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					</a:t>
            </a:r>
            <a:r>
              <a:rPr lang="en-US" b="1" dirty="0" err="1" smtClean="0">
                <a:solidFill>
                  <a:srgbClr val="002060"/>
                </a:solidFill>
              </a:rPr>
              <a:t>Trường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Đại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học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Bách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khoa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Hà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nội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      </a:t>
            </a:r>
            <a:r>
              <a:rPr lang="en-US" b="1" dirty="0" err="1" smtClean="0">
                <a:solidFill>
                  <a:srgbClr val="002060"/>
                </a:solidFill>
              </a:rPr>
              <a:t>Chủ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nhiệm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đề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án</a:t>
            </a:r>
            <a:r>
              <a:rPr lang="en-US" b="1" dirty="0" smtClean="0">
                <a:solidFill>
                  <a:srgbClr val="002060"/>
                </a:solidFill>
              </a:rPr>
              <a:t>: 	      PGS. TS. BÙI </a:t>
            </a:r>
            <a:r>
              <a:rPr lang="en-US" b="1" dirty="0" err="1" smtClean="0">
                <a:solidFill>
                  <a:srgbClr val="002060"/>
                </a:solidFill>
              </a:rPr>
              <a:t>Xuân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Hồi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3D8-E1D7-43E8-B569-A386E3EB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6582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6584"/>
            <a:ext cx="10910454" cy="605443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err="1" smtClean="0"/>
              <a:t>Mục</a:t>
            </a:r>
            <a:r>
              <a:rPr lang="en-US" b="1" dirty="0" smtClean="0"/>
              <a:t> </a:t>
            </a:r>
            <a:r>
              <a:rPr lang="en-US" b="1" dirty="0" err="1" smtClean="0"/>
              <a:t>tiêu</a:t>
            </a:r>
            <a:r>
              <a:rPr lang="en-US" b="1" dirty="0" smtClean="0"/>
              <a:t>: </a:t>
            </a:r>
            <a:r>
              <a:rPr lang="en-US" b="1" dirty="0" err="1" smtClean="0"/>
              <a:t>Đánh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r>
              <a:rPr lang="en-US" b="1" dirty="0" smtClean="0"/>
              <a:t> </a:t>
            </a:r>
            <a:r>
              <a:rPr lang="en-US" b="1" dirty="0" err="1" smtClean="0"/>
              <a:t>mức</a:t>
            </a:r>
            <a:r>
              <a:rPr lang="en-US" b="1" dirty="0" smtClean="0"/>
              <a:t>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cấu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r>
              <a:rPr lang="en-US" b="1" dirty="0" smtClean="0"/>
              <a:t> </a:t>
            </a:r>
            <a:r>
              <a:rPr lang="en-US" b="1" dirty="0" err="1" smtClean="0"/>
              <a:t>bán</a:t>
            </a:r>
            <a:r>
              <a:rPr lang="en-US" b="1" dirty="0" smtClean="0"/>
              <a:t> </a:t>
            </a:r>
            <a:r>
              <a:rPr lang="en-US" b="1" dirty="0" err="1" smtClean="0"/>
              <a:t>lẻ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bối</a:t>
            </a:r>
            <a:r>
              <a:rPr lang="en-US" b="1" dirty="0" smtClean="0"/>
              <a:t> </a:t>
            </a:r>
            <a:r>
              <a:rPr lang="en-US" b="1" dirty="0" err="1" smtClean="0"/>
              <a:t>cảnh</a:t>
            </a:r>
            <a:r>
              <a:rPr lang="en-US" b="1" dirty="0" smtClean="0"/>
              <a:t> </a:t>
            </a:r>
            <a:r>
              <a:rPr lang="en-US" b="1" dirty="0" err="1" smtClean="0"/>
              <a:t>cung</a:t>
            </a:r>
            <a:r>
              <a:rPr lang="en-US" b="1" dirty="0" smtClean="0"/>
              <a:t> </a:t>
            </a:r>
            <a:r>
              <a:rPr lang="en-US" b="1" dirty="0" err="1" smtClean="0"/>
              <a:t>cầu</a:t>
            </a:r>
            <a:r>
              <a:rPr lang="en-US" b="1" dirty="0" smtClean="0"/>
              <a:t> </a:t>
            </a:r>
            <a:r>
              <a:rPr lang="en-US" b="1" dirty="0" err="1" smtClean="0"/>
              <a:t>ngành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nay, </a:t>
            </a:r>
            <a:r>
              <a:rPr lang="en-US" b="1" dirty="0" err="1" smtClean="0"/>
              <a:t>xây</a:t>
            </a:r>
            <a:r>
              <a:rPr lang="en-US" b="1" dirty="0" smtClean="0"/>
              <a:t> </a:t>
            </a:r>
            <a:r>
              <a:rPr lang="en-US" b="1" dirty="0" err="1" smtClean="0"/>
              <a:t>dựng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căn</a:t>
            </a:r>
            <a:r>
              <a:rPr lang="en-US" b="1" dirty="0" smtClean="0"/>
              <a:t> </a:t>
            </a:r>
            <a:r>
              <a:rPr lang="en-US" b="1" dirty="0" err="1" smtClean="0"/>
              <a:t>cứ</a:t>
            </a:r>
            <a:r>
              <a:rPr lang="en-US" b="1" dirty="0" smtClean="0"/>
              <a:t> </a:t>
            </a:r>
            <a:r>
              <a:rPr lang="en-US" b="1" dirty="0" err="1" smtClean="0"/>
              <a:t>cải</a:t>
            </a:r>
            <a:r>
              <a:rPr lang="en-US" b="1" dirty="0" smtClean="0"/>
              <a:t> </a:t>
            </a:r>
            <a:r>
              <a:rPr lang="en-US" b="1" dirty="0" err="1" smtClean="0"/>
              <a:t>tiến</a:t>
            </a:r>
            <a:r>
              <a:rPr lang="en-US" b="1" dirty="0"/>
              <a:t>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cấu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ánh</a:t>
            </a:r>
            <a:r>
              <a:rPr lang="en-US" dirty="0" smtClean="0"/>
              <a:t> chi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: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,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kiệm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/>
              <a:t> </a:t>
            </a:r>
            <a:r>
              <a:rPr lang="en-US" dirty="0" err="1" smtClean="0"/>
              <a:t>năng</a:t>
            </a:r>
            <a:endParaRPr lang="en-US" dirty="0" smtClean="0"/>
          </a:p>
          <a:p>
            <a:pPr lvl="1"/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 smtClean="0"/>
          </a:p>
          <a:p>
            <a:pPr lvl="1"/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ràng</a:t>
            </a:r>
            <a:r>
              <a:rPr lang="en-US" dirty="0" smtClean="0"/>
              <a:t>, minh </a:t>
            </a:r>
            <a:r>
              <a:rPr lang="en-US" dirty="0" err="1" smtClean="0"/>
              <a:t>bạch</a:t>
            </a:r>
            <a:r>
              <a:rPr lang="en-US" dirty="0" smtClean="0"/>
              <a:t>,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: EVN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: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11.000 </a:t>
            </a:r>
            <a:r>
              <a:rPr lang="en-US" dirty="0" err="1" smtClean="0"/>
              <a:t>khách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5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ty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endParaRPr lang="en-US" dirty="0" smtClean="0"/>
          </a:p>
          <a:p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endParaRPr lang="en-US" dirty="0" smtClean="0"/>
          </a:p>
          <a:p>
            <a:pPr lvl="1"/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: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endParaRPr lang="en-US" dirty="0" smtClean="0"/>
          </a:p>
          <a:p>
            <a:pPr lvl="1"/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: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,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290"/>
            <a:ext cx="10515600" cy="951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346"/>
            <a:ext cx="10515600" cy="55556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2.1 </a:t>
            </a:r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thu</a:t>
            </a:r>
            <a:r>
              <a:rPr lang="en-US" b="1" dirty="0"/>
              <a:t> </a:t>
            </a:r>
            <a:r>
              <a:rPr lang="en-US" b="1" dirty="0" err="1"/>
              <a:t>thập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 smtClean="0"/>
              <a:t>liệu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sz="2800" dirty="0" err="1" smtClean="0"/>
              <a:t>Dự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cấp</a:t>
            </a:r>
            <a:r>
              <a:rPr lang="en-US" sz="2800" dirty="0" smtClean="0"/>
              <a:t>: EVN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đơn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viên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Dữ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sơ</a:t>
            </a:r>
            <a:r>
              <a:rPr lang="en-US" sz="2800" dirty="0" smtClean="0"/>
              <a:t> </a:t>
            </a:r>
            <a:r>
              <a:rPr lang="en-US" sz="2800" dirty="0" err="1" smtClean="0"/>
              <a:t>cấp</a:t>
            </a:r>
            <a:r>
              <a:rPr lang="en-US" sz="2800" dirty="0" smtClean="0"/>
              <a:t>: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4 </a:t>
            </a:r>
            <a:r>
              <a:rPr lang="en-US" sz="2800" dirty="0" err="1" smtClean="0"/>
              <a:t>nhóm</a:t>
            </a:r>
            <a:r>
              <a:rPr lang="en-US" sz="2800" dirty="0" smtClean="0"/>
              <a:t> </a:t>
            </a:r>
            <a:r>
              <a:rPr lang="en-US" sz="2800" dirty="0" err="1" smtClean="0"/>
              <a:t>hộ</a:t>
            </a:r>
            <a:r>
              <a:rPr lang="en-US" sz="2800" dirty="0"/>
              <a:t> </a:t>
            </a:r>
            <a:r>
              <a:rPr lang="en-US" sz="2800" dirty="0" err="1" smtClean="0"/>
              <a:t>tiêu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; </a:t>
            </a:r>
            <a:r>
              <a:rPr lang="en-US" sz="2800" dirty="0" err="1" smtClean="0"/>
              <a:t>toàn</a:t>
            </a:r>
            <a:r>
              <a:rPr lang="en-US" sz="2800" dirty="0" smtClean="0"/>
              <a:t> </a:t>
            </a:r>
            <a:r>
              <a:rPr lang="en-US" sz="2800" dirty="0" err="1" smtClean="0"/>
              <a:t>bộ</a:t>
            </a:r>
            <a:r>
              <a:rPr lang="en-US" sz="2800" dirty="0" smtClean="0"/>
              <a:t> 5 </a:t>
            </a:r>
            <a:r>
              <a:rPr lang="en-US" sz="2800" dirty="0" err="1"/>
              <a:t>T</a:t>
            </a:r>
            <a:r>
              <a:rPr lang="en-US" sz="2800" dirty="0" err="1" smtClean="0"/>
              <a:t>ổng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ty,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phủ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cấp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68533"/>
              </p:ext>
            </p:extLst>
          </p:nvPr>
        </p:nvGraphicFramePr>
        <p:xfrm>
          <a:off x="838202" y="3532910"/>
          <a:ext cx="10758053" cy="3092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542">
                  <a:extLst>
                    <a:ext uri="{9D8B030D-6E8A-4147-A177-3AD203B41FA5}">
                      <a16:colId xmlns:a16="http://schemas.microsoft.com/office/drawing/2014/main" val="526786749"/>
                    </a:ext>
                  </a:extLst>
                </a:gridCol>
                <a:gridCol w="2282308">
                  <a:extLst>
                    <a:ext uri="{9D8B030D-6E8A-4147-A177-3AD203B41FA5}">
                      <a16:colId xmlns:a16="http://schemas.microsoft.com/office/drawing/2014/main" val="3837261930"/>
                    </a:ext>
                  </a:extLst>
                </a:gridCol>
                <a:gridCol w="2591919">
                  <a:extLst>
                    <a:ext uri="{9D8B030D-6E8A-4147-A177-3AD203B41FA5}">
                      <a16:colId xmlns:a16="http://schemas.microsoft.com/office/drawing/2014/main" val="4110118111"/>
                    </a:ext>
                  </a:extLst>
                </a:gridCol>
                <a:gridCol w="2593142">
                  <a:extLst>
                    <a:ext uri="{9D8B030D-6E8A-4147-A177-3AD203B41FA5}">
                      <a16:colId xmlns:a16="http://schemas.microsoft.com/office/drawing/2014/main" val="1857735661"/>
                    </a:ext>
                  </a:extLst>
                </a:gridCol>
                <a:gridCol w="2593142">
                  <a:extLst>
                    <a:ext uri="{9D8B030D-6E8A-4147-A177-3AD203B41FA5}">
                      <a16:colId xmlns:a16="http://schemas.microsoft.com/office/drawing/2014/main" val="1613327163"/>
                    </a:ext>
                  </a:extLst>
                </a:gridCol>
              </a:tblGrid>
              <a:tr h="86772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TT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Loại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hô</a:t>
                      </a:r>
                      <a:r>
                        <a:rPr lang="es-ES" sz="2400" dirty="0">
                          <a:effectLst/>
                        </a:rPr>
                        <a:t>̣ </a:t>
                      </a:r>
                      <a:r>
                        <a:rPr lang="es-ES" sz="2400" dirty="0" err="1">
                          <a:effectLst/>
                        </a:rPr>
                        <a:t>tiêu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thu</a:t>
                      </a:r>
                      <a:r>
                        <a:rPr lang="es-ES" sz="2400" dirty="0">
                          <a:effectLst/>
                        </a:rPr>
                        <a:t>̣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Sô</a:t>
                      </a:r>
                      <a:r>
                        <a:rPr lang="es-ES" sz="2400" dirty="0">
                          <a:effectLst/>
                        </a:rPr>
                        <a:t>́ </a:t>
                      </a:r>
                      <a:r>
                        <a:rPr lang="es-ES" sz="2400" dirty="0" err="1">
                          <a:effectLst/>
                        </a:rPr>
                        <a:t>lượng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phiếu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thu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vê</a:t>
                      </a:r>
                      <a:r>
                        <a:rPr lang="es-ES" sz="2400" dirty="0">
                          <a:effectLst/>
                        </a:rPr>
                        <a:t>̀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Sô</a:t>
                      </a:r>
                      <a:r>
                        <a:rPr lang="es-ES" sz="2400" dirty="0">
                          <a:effectLst/>
                        </a:rPr>
                        <a:t>́ </a:t>
                      </a:r>
                      <a:r>
                        <a:rPr lang="es-ES" sz="2400" dirty="0" err="1">
                          <a:effectLst/>
                        </a:rPr>
                        <a:t>lượng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phiếu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loại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bo</a:t>
                      </a:r>
                      <a:r>
                        <a:rPr lang="es-ES" sz="2400" dirty="0">
                          <a:effectLst/>
                        </a:rPr>
                        <a:t>̉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Sô</a:t>
                      </a:r>
                      <a:r>
                        <a:rPr lang="es-ES" sz="2400" dirty="0">
                          <a:effectLst/>
                        </a:rPr>
                        <a:t>́ </a:t>
                      </a:r>
                      <a:r>
                        <a:rPr lang="es-ES" sz="2400" dirty="0" err="1">
                          <a:effectLst/>
                        </a:rPr>
                        <a:t>lượng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sư</a:t>
                      </a:r>
                      <a:r>
                        <a:rPr lang="es-ES" sz="2400" dirty="0">
                          <a:effectLst/>
                        </a:rPr>
                        <a:t>̉ </a:t>
                      </a:r>
                      <a:r>
                        <a:rPr lang="es-ES" sz="2400" dirty="0" err="1">
                          <a:effectLst/>
                        </a:rPr>
                        <a:t>dụng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phân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tích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7490647"/>
                  </a:ext>
                </a:extLst>
              </a:tr>
              <a:tr h="52352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Hộ Sinh hoạt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14084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5127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8957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772433"/>
                  </a:ext>
                </a:extLst>
              </a:tr>
              <a:tr h="4253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Hộ Sản xuất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806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588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2309862"/>
                  </a:ext>
                </a:extLst>
              </a:tr>
              <a:tr h="4253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Hộ Kinh doanh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2308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855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1453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1533371"/>
                  </a:ext>
                </a:extLst>
              </a:tr>
              <a:tr h="42530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Hộ HCSN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787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385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4140274"/>
                  </a:ext>
                </a:extLst>
              </a:tr>
              <a:tr h="425308"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809625" algn="l"/>
                        </a:tabLst>
                      </a:pPr>
                      <a:r>
                        <a:rPr lang="es-ES" sz="2400">
                          <a:effectLst/>
                        </a:rPr>
                        <a:t>Tổng cộng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17985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6602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11383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011041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101889"/>
            <a:ext cx="10515600" cy="5769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789709"/>
            <a:ext cx="11263746" cy="5801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2.2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tích</a:t>
            </a:r>
            <a:r>
              <a:rPr lang="en-US" b="1" dirty="0" smtClean="0"/>
              <a:t> </a:t>
            </a:r>
            <a:r>
              <a:rPr lang="en-US" b="1" dirty="0" err="1" smtClean="0"/>
              <a:t>đánh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2.2.1 </a:t>
            </a:r>
            <a:r>
              <a:rPr lang="en-US" b="1" i="1" dirty="0" err="1" smtClean="0">
                <a:solidFill>
                  <a:srgbClr val="C00000"/>
                </a:solidFill>
              </a:rPr>
              <a:t>Phân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tích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phụ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tải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hệ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thống</a:t>
            </a:r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trưởng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: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HTĐ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Mức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tăng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trưởng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rất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lớn</a:t>
            </a:r>
            <a:r>
              <a:rPr lang="en-US" b="1" u="sng" dirty="0" smtClean="0">
                <a:solidFill>
                  <a:srgbClr val="002060"/>
                </a:solidFill>
              </a:rPr>
              <a:t>: 10-12%/</a:t>
            </a:r>
            <a:r>
              <a:rPr lang="en-US" b="1" u="sng" dirty="0" err="1" smtClean="0">
                <a:solidFill>
                  <a:srgbClr val="002060"/>
                </a:solidFill>
              </a:rPr>
              <a:t>năm</a:t>
            </a:r>
            <a:r>
              <a:rPr lang="en-US" b="1" u="sng" dirty="0" smtClean="0">
                <a:solidFill>
                  <a:srgbClr val="002060"/>
                </a:solidFill>
              </a:rPr>
              <a:t>: </a:t>
            </a:r>
            <a:r>
              <a:rPr lang="en-US" b="1" u="sng" dirty="0" err="1" smtClean="0">
                <a:solidFill>
                  <a:srgbClr val="002060"/>
                </a:solidFill>
              </a:rPr>
              <a:t>câu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hỏi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về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nguồn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lực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phát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triển</a:t>
            </a:r>
            <a:r>
              <a:rPr lang="en-US" b="1" u="sng" dirty="0" smtClean="0">
                <a:solidFill>
                  <a:srgbClr val="002060"/>
                </a:solidFill>
              </a:rPr>
              <a:t> HTĐ?</a:t>
            </a:r>
          </a:p>
          <a:p>
            <a:pPr lvl="1"/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nay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: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,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..)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 Cao </a:t>
            </a:r>
            <a:r>
              <a:rPr lang="en-US" dirty="0" err="1" smtClean="0">
                <a:solidFill>
                  <a:srgbClr val="002060"/>
                </a:solidFill>
              </a:rPr>
              <a:t>thấp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thống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đổi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thời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Ngày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chủ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cao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còn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hợp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cao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thấp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tìm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thấy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xây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mới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4696"/>
            <a:ext cx="10515600" cy="6416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18" y="1246909"/>
            <a:ext cx="10841181" cy="53763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4909" y="775855"/>
            <a:ext cx="1050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Biến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thống</a:t>
            </a:r>
            <a:r>
              <a:rPr lang="en-US" sz="2400" b="1" dirty="0" smtClean="0"/>
              <a:t>: Cao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chiều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tối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369" y="0"/>
            <a:ext cx="10515600" cy="951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951055"/>
            <a:ext cx="11710736" cy="5906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2.2.2 </a:t>
            </a:r>
            <a:r>
              <a:rPr lang="en-US" b="1" i="1" dirty="0" err="1">
                <a:solidFill>
                  <a:srgbClr val="C00000"/>
                </a:solidFill>
              </a:rPr>
              <a:t>Phân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tích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cơ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cấu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biểu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giá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từ</a:t>
            </a:r>
            <a:r>
              <a:rPr lang="en-US" b="1" i="1" dirty="0">
                <a:solidFill>
                  <a:srgbClr val="C00000"/>
                </a:solidFill>
              </a:rPr>
              <a:t> chi </a:t>
            </a:r>
            <a:r>
              <a:rPr lang="en-US" b="1" i="1" dirty="0" err="1">
                <a:solidFill>
                  <a:srgbClr val="C00000"/>
                </a:solidFill>
              </a:rPr>
              <a:t>phí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và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giá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thành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cung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cấp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điện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a) Chi </a:t>
            </a:r>
            <a:r>
              <a:rPr lang="en-US" b="1" i="1" dirty="0" err="1" smtClean="0">
                <a:solidFill>
                  <a:srgbClr val="0070C0"/>
                </a:solidFill>
              </a:rPr>
              <a:t>phí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và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giá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thành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theo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cấp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điện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áp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Căn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: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bổ</a:t>
            </a:r>
            <a:r>
              <a:rPr lang="en-US" dirty="0" smtClean="0"/>
              <a:t> chi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bổ</a:t>
            </a:r>
            <a:r>
              <a:rPr lang="en-US" dirty="0" smtClean="0">
                <a:solidFill>
                  <a:srgbClr val="002060"/>
                </a:solidFill>
              </a:rPr>
              <a:t> chi </a:t>
            </a:r>
            <a:r>
              <a:rPr lang="en-US" dirty="0" err="1" smtClean="0">
                <a:solidFill>
                  <a:srgbClr val="002060"/>
                </a:solidFill>
              </a:rPr>
              <a:t>phí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thành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nay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EVN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phép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thành</a:t>
            </a:r>
            <a:r>
              <a:rPr lang="en-US" dirty="0" smtClean="0">
                <a:solidFill>
                  <a:srgbClr val="002060"/>
                </a:solidFill>
              </a:rPr>
              <a:t> ở </a:t>
            </a:r>
            <a:r>
              <a:rPr lang="en-US" dirty="0" err="1" smtClean="0">
                <a:solidFill>
                  <a:srgbClr val="002060"/>
                </a:solidFill>
              </a:rPr>
              <a:t>từng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quyết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28.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thành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bằng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rõ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phần</a:t>
            </a:r>
            <a:r>
              <a:rPr lang="en-US" dirty="0" smtClean="0">
                <a:solidFill>
                  <a:srgbClr val="002060"/>
                </a:solidFill>
              </a:rPr>
              <a:t> chi </a:t>
            </a:r>
            <a:r>
              <a:rPr lang="en-US" dirty="0" err="1" smtClean="0">
                <a:solidFill>
                  <a:srgbClr val="002060"/>
                </a:solidFill>
              </a:rPr>
              <a:t>phí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áp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lệch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giữa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áp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nguyên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tắc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tới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dưới</a:t>
            </a:r>
            <a:r>
              <a:rPr lang="en-US" dirty="0" smtClean="0">
                <a:solidFill>
                  <a:srgbClr val="002060"/>
                </a:solidFill>
              </a:rPr>
              <a:t> =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trên</a:t>
            </a:r>
            <a:r>
              <a:rPr lang="en-US" dirty="0" smtClean="0">
                <a:solidFill>
                  <a:srgbClr val="002060"/>
                </a:solidFill>
              </a:rPr>
              <a:t> + </a:t>
            </a:r>
            <a:r>
              <a:rPr lang="en-US" dirty="0" err="1" smtClean="0">
                <a:solidFill>
                  <a:srgbClr val="002060"/>
                </a:solidFill>
              </a:rPr>
              <a:t>phí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truyền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xuống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thấp</a:t>
            </a:r>
            <a:r>
              <a:rPr lang="en-US" dirty="0" smtClean="0">
                <a:solidFill>
                  <a:srgbClr val="002060"/>
                </a:solidFill>
              </a:rPr>
              <a:t> + </a:t>
            </a:r>
            <a:r>
              <a:rPr lang="en-US" dirty="0" err="1" smtClean="0">
                <a:solidFill>
                  <a:srgbClr val="002060"/>
                </a:solidFill>
              </a:rPr>
              <a:t>phí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lẻ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nay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chi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290"/>
            <a:ext cx="10515600" cy="951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655" y="1391289"/>
            <a:ext cx="109306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002060"/>
                </a:solidFill>
              </a:rPr>
              <a:t>Minh </a:t>
            </a:r>
            <a:r>
              <a:rPr lang="en-US" sz="3200" b="1" dirty="0" err="1" smtClean="0">
                <a:solidFill>
                  <a:srgbClr val="002060"/>
                </a:solidFill>
              </a:rPr>
              <a:t>họa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2060"/>
                </a:solidFill>
              </a:rPr>
              <a:t>Quyết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định</a:t>
            </a:r>
            <a:r>
              <a:rPr lang="en-US" sz="3200" dirty="0">
                <a:solidFill>
                  <a:srgbClr val="002060"/>
                </a:solidFill>
              </a:rPr>
              <a:t> 28, </a:t>
            </a:r>
            <a:r>
              <a:rPr lang="en-US" sz="3200" dirty="0" err="1" smtClean="0">
                <a:solidFill>
                  <a:srgbClr val="002060"/>
                </a:solidFill>
              </a:rPr>
              <a:t>Giá</a:t>
            </a:r>
            <a:r>
              <a:rPr lang="en-US" sz="3200" dirty="0" smtClean="0">
                <a:solidFill>
                  <a:srgbClr val="002060"/>
                </a:solidFill>
              </a:rPr>
              <a:t>  TĐ </a:t>
            </a:r>
            <a:r>
              <a:rPr lang="en-US" sz="3200" dirty="0" err="1">
                <a:solidFill>
                  <a:srgbClr val="002060"/>
                </a:solidFill>
              </a:rPr>
              <a:t>cấp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áp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từ</a:t>
            </a:r>
            <a:r>
              <a:rPr lang="en-US" sz="3200" dirty="0">
                <a:solidFill>
                  <a:srgbClr val="002060"/>
                </a:solidFill>
              </a:rPr>
              <a:t> 110 kV </a:t>
            </a:r>
            <a:r>
              <a:rPr lang="en-US" sz="3200" dirty="0" err="1">
                <a:solidFill>
                  <a:srgbClr val="002060"/>
                </a:solidFill>
              </a:rPr>
              <a:t>trở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lên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với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hộ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sản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xuất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ở </a:t>
            </a:r>
            <a:r>
              <a:rPr lang="en-US" sz="3200" dirty="0" err="1" smtClean="0">
                <a:solidFill>
                  <a:srgbClr val="002060"/>
                </a:solidFill>
              </a:rPr>
              <a:t>thấp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điểm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52% </a:t>
            </a:r>
            <a:r>
              <a:rPr lang="en-US" sz="3200" dirty="0" err="1">
                <a:solidFill>
                  <a:srgbClr val="002060"/>
                </a:solidFill>
              </a:rPr>
              <a:t>giá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lẻ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bình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quân</a:t>
            </a:r>
            <a:r>
              <a:rPr lang="en-US" sz="3200" dirty="0" smtClean="0">
                <a:solidFill>
                  <a:srgbClr val="002060"/>
                </a:solidFill>
              </a:rPr>
              <a:t>;  </a:t>
            </a:r>
            <a:r>
              <a:rPr lang="en-US" sz="3200" dirty="0" err="1">
                <a:solidFill>
                  <a:srgbClr val="002060"/>
                </a:solidFill>
              </a:rPr>
              <a:t>tại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cấp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áp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dưới</a:t>
            </a:r>
            <a:r>
              <a:rPr lang="en-US" sz="3200" dirty="0">
                <a:solidFill>
                  <a:srgbClr val="002060"/>
                </a:solidFill>
              </a:rPr>
              <a:t> 6 kV </a:t>
            </a:r>
            <a:r>
              <a:rPr lang="en-US" sz="3200" dirty="0" err="1">
                <a:solidFill>
                  <a:srgbClr val="002060"/>
                </a:solidFill>
              </a:rPr>
              <a:t>chỉ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 59% </a:t>
            </a:r>
            <a:r>
              <a:rPr lang="en-US" sz="3200" b="1" dirty="0" err="1">
                <a:solidFill>
                  <a:srgbClr val="FF0000"/>
                </a:solidFill>
              </a:rPr>
              <a:t>tức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chênh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lệch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 7</a:t>
            </a:r>
            <a:r>
              <a:rPr lang="en-US" sz="3200" b="1" dirty="0" smtClean="0">
                <a:solidFill>
                  <a:srgbClr val="FF0000"/>
                </a:solidFill>
              </a:rPr>
              <a:t>%.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2060"/>
                </a:solidFill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theo</a:t>
            </a:r>
            <a:r>
              <a:rPr lang="en-US" sz="3200" dirty="0" smtClean="0">
                <a:solidFill>
                  <a:srgbClr val="002060"/>
                </a:solidFill>
              </a:rPr>
              <a:t> chi </a:t>
            </a:r>
            <a:r>
              <a:rPr lang="en-US" sz="3200" dirty="0" err="1" smtClean="0">
                <a:solidFill>
                  <a:srgbClr val="002060"/>
                </a:solidFill>
              </a:rPr>
              <a:t>phí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tới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tạm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tính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2060"/>
                </a:solidFill>
              </a:rPr>
              <a:t>Giá</a:t>
            </a:r>
            <a:r>
              <a:rPr lang="en-US" sz="3200" dirty="0" smtClean="0">
                <a:solidFill>
                  <a:srgbClr val="002060"/>
                </a:solidFill>
              </a:rPr>
              <a:t> 110 kV +chi </a:t>
            </a:r>
            <a:r>
              <a:rPr lang="en-US" sz="3200" dirty="0" err="1">
                <a:solidFill>
                  <a:srgbClr val="002060"/>
                </a:solidFill>
              </a:rPr>
              <a:t>phí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tới</a:t>
            </a:r>
            <a:r>
              <a:rPr lang="en-US" sz="3200" dirty="0" smtClean="0">
                <a:solidFill>
                  <a:srgbClr val="002060"/>
                </a:solidFill>
              </a:rPr>
              <a:t> : </a:t>
            </a:r>
            <a:r>
              <a:rPr lang="en-US" sz="3200" dirty="0" err="1" smtClean="0">
                <a:solidFill>
                  <a:srgbClr val="002060"/>
                </a:solidFill>
              </a:rPr>
              <a:t>Toàn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bộ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phần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cộng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tới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khâu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phối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lẻ</a:t>
            </a:r>
            <a:r>
              <a:rPr lang="en-US" sz="3200" dirty="0" smtClean="0">
                <a:solidFill>
                  <a:srgbClr val="002060"/>
                </a:solidFill>
              </a:rPr>
              <a:t>: (</a:t>
            </a:r>
            <a:r>
              <a:rPr lang="en-US" sz="3200" b="1" dirty="0" smtClean="0">
                <a:solidFill>
                  <a:srgbClr val="FF0000"/>
                </a:solidFill>
              </a:rPr>
              <a:t>4.6</a:t>
            </a:r>
            <a:r>
              <a:rPr lang="en-US" sz="3200" b="1" dirty="0">
                <a:solidFill>
                  <a:srgbClr val="FF0000"/>
                </a:solidFill>
              </a:rPr>
              <a:t>%+ 16.99</a:t>
            </a:r>
            <a:r>
              <a:rPr lang="en-US" sz="3200" b="1" dirty="0" smtClean="0">
                <a:solidFill>
                  <a:srgbClr val="FF0000"/>
                </a:solidFill>
              </a:rPr>
              <a:t>%) </a:t>
            </a:r>
            <a:r>
              <a:rPr lang="en-US" sz="3200" dirty="0" err="1" smtClean="0">
                <a:solidFill>
                  <a:srgbClr val="002060"/>
                </a:solidFill>
              </a:rPr>
              <a:t>thì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sự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biệt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giữa</a:t>
            </a:r>
            <a:r>
              <a:rPr lang="en-US" sz="3200" dirty="0">
                <a:solidFill>
                  <a:srgbClr val="002060"/>
                </a:solidFill>
              </a:rPr>
              <a:t> 2 </a:t>
            </a:r>
            <a:r>
              <a:rPr lang="en-US" sz="3200" dirty="0" err="1">
                <a:solidFill>
                  <a:srgbClr val="002060"/>
                </a:solidFill>
              </a:rPr>
              <a:t>cấp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áp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phải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</a:rPr>
              <a:t>21,59</a:t>
            </a:r>
            <a:r>
              <a:rPr lang="en-US" sz="32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951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1056"/>
            <a:ext cx="3851565" cy="58099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500" b="1" i="1" dirty="0" smtClean="0">
                <a:solidFill>
                  <a:srgbClr val="0070C0"/>
                </a:solidFill>
              </a:rPr>
              <a:t>b) </a:t>
            </a:r>
            <a:r>
              <a:rPr lang="en-US" sz="4500" b="1" i="1" dirty="0" err="1" smtClean="0">
                <a:solidFill>
                  <a:srgbClr val="0070C0"/>
                </a:solidFill>
              </a:rPr>
              <a:t>Phân</a:t>
            </a:r>
            <a:r>
              <a:rPr lang="en-US" sz="4500" b="1" i="1" dirty="0" smtClean="0">
                <a:solidFill>
                  <a:srgbClr val="0070C0"/>
                </a:solidFill>
              </a:rPr>
              <a:t> </a:t>
            </a:r>
            <a:r>
              <a:rPr lang="en-US" sz="4500" b="1" i="1" dirty="0" err="1">
                <a:solidFill>
                  <a:srgbClr val="0070C0"/>
                </a:solidFill>
              </a:rPr>
              <a:t>tích</a:t>
            </a:r>
            <a:r>
              <a:rPr lang="en-US" sz="4500" b="1" i="1" dirty="0">
                <a:solidFill>
                  <a:srgbClr val="0070C0"/>
                </a:solidFill>
              </a:rPr>
              <a:t> chi </a:t>
            </a:r>
            <a:r>
              <a:rPr lang="en-US" sz="4500" b="1" i="1" dirty="0" err="1">
                <a:solidFill>
                  <a:srgbClr val="0070C0"/>
                </a:solidFill>
              </a:rPr>
              <a:t>phí</a:t>
            </a:r>
            <a:r>
              <a:rPr lang="en-US" sz="4500" b="1" i="1" dirty="0">
                <a:solidFill>
                  <a:srgbClr val="0070C0"/>
                </a:solidFill>
              </a:rPr>
              <a:t> </a:t>
            </a:r>
            <a:r>
              <a:rPr lang="en-US" sz="4500" b="1" i="1" dirty="0" err="1">
                <a:solidFill>
                  <a:srgbClr val="0070C0"/>
                </a:solidFill>
              </a:rPr>
              <a:t>theo</a:t>
            </a:r>
            <a:r>
              <a:rPr lang="en-US" sz="4500" b="1" i="1" dirty="0">
                <a:solidFill>
                  <a:srgbClr val="0070C0"/>
                </a:solidFill>
              </a:rPr>
              <a:t> </a:t>
            </a:r>
            <a:r>
              <a:rPr lang="en-US" sz="4500" b="1" i="1" dirty="0" err="1">
                <a:solidFill>
                  <a:srgbClr val="0070C0"/>
                </a:solidFill>
              </a:rPr>
              <a:t>thời</a:t>
            </a:r>
            <a:r>
              <a:rPr lang="en-US" sz="4500" b="1" i="1" dirty="0">
                <a:solidFill>
                  <a:srgbClr val="0070C0"/>
                </a:solidFill>
              </a:rPr>
              <a:t> </a:t>
            </a:r>
            <a:r>
              <a:rPr lang="en-US" sz="4500" b="1" i="1" dirty="0" err="1">
                <a:solidFill>
                  <a:srgbClr val="0070C0"/>
                </a:solidFill>
              </a:rPr>
              <a:t>gian</a:t>
            </a:r>
            <a:r>
              <a:rPr lang="en-US" sz="4500" b="1" i="1" dirty="0">
                <a:solidFill>
                  <a:srgbClr val="0070C0"/>
                </a:solidFill>
              </a:rPr>
              <a:t> </a:t>
            </a:r>
            <a:r>
              <a:rPr lang="en-US" sz="4500" b="1" i="1" dirty="0" err="1">
                <a:solidFill>
                  <a:srgbClr val="0070C0"/>
                </a:solidFill>
              </a:rPr>
              <a:t>cung</a:t>
            </a:r>
            <a:r>
              <a:rPr lang="en-US" sz="4500" b="1" i="1" dirty="0">
                <a:solidFill>
                  <a:srgbClr val="0070C0"/>
                </a:solidFill>
              </a:rPr>
              <a:t> </a:t>
            </a:r>
            <a:r>
              <a:rPr lang="en-US" sz="4500" b="1" i="1" dirty="0" err="1">
                <a:solidFill>
                  <a:srgbClr val="0070C0"/>
                </a:solidFill>
              </a:rPr>
              <a:t>ứng</a:t>
            </a:r>
            <a:r>
              <a:rPr lang="en-US" sz="4500" b="1" i="1" dirty="0">
                <a:solidFill>
                  <a:srgbClr val="0070C0"/>
                </a:solidFill>
              </a:rPr>
              <a:t> </a:t>
            </a:r>
            <a:r>
              <a:rPr lang="en-US" sz="4500" b="1" i="1" dirty="0" err="1" smtClean="0">
                <a:solidFill>
                  <a:srgbClr val="0070C0"/>
                </a:solidFill>
              </a:rPr>
              <a:t>điện</a:t>
            </a:r>
            <a:endParaRPr lang="en-US" sz="4500" b="1" i="1" dirty="0" smtClean="0">
              <a:solidFill>
                <a:srgbClr val="0070C0"/>
              </a:solidFill>
            </a:endParaRPr>
          </a:p>
          <a:p>
            <a:r>
              <a:rPr lang="en-US" sz="4200" b="1" dirty="0" err="1" smtClean="0">
                <a:solidFill>
                  <a:srgbClr val="002060"/>
                </a:solidFill>
              </a:rPr>
              <a:t>Căn</a:t>
            </a:r>
            <a:r>
              <a:rPr lang="en-US" sz="4200" b="1" dirty="0" smtClean="0">
                <a:solidFill>
                  <a:srgbClr val="002060"/>
                </a:solidFill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</a:rPr>
              <a:t>cứ</a:t>
            </a:r>
            <a:r>
              <a:rPr lang="en-US" sz="4200" b="1" dirty="0" smtClean="0">
                <a:solidFill>
                  <a:srgbClr val="002060"/>
                </a:solidFill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</a:rPr>
              <a:t>phân</a:t>
            </a:r>
            <a:r>
              <a:rPr lang="en-US" sz="4200" b="1" dirty="0" smtClean="0">
                <a:solidFill>
                  <a:srgbClr val="002060"/>
                </a:solidFill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</a:rPr>
              <a:t>tích</a:t>
            </a:r>
            <a:r>
              <a:rPr lang="en-US" sz="4200" b="1" dirty="0" smtClean="0">
                <a:solidFill>
                  <a:srgbClr val="002060"/>
                </a:solidFill>
              </a:rPr>
              <a:t>: </a:t>
            </a:r>
            <a:r>
              <a:rPr lang="en-US" sz="4200" b="1" dirty="0" err="1" smtClean="0">
                <a:solidFill>
                  <a:srgbClr val="002060"/>
                </a:solidFill>
              </a:rPr>
              <a:t>Giá</a:t>
            </a:r>
            <a:r>
              <a:rPr lang="en-US" sz="4200" b="1" dirty="0" smtClean="0">
                <a:solidFill>
                  <a:srgbClr val="002060"/>
                </a:solidFill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</a:rPr>
              <a:t>biên</a:t>
            </a:r>
            <a:r>
              <a:rPr lang="en-US" sz="4200" b="1" dirty="0" smtClean="0">
                <a:solidFill>
                  <a:srgbClr val="002060"/>
                </a:solidFill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</a:rPr>
              <a:t>hệ</a:t>
            </a:r>
            <a:r>
              <a:rPr lang="en-US" sz="4200" b="1" dirty="0" smtClean="0">
                <a:solidFill>
                  <a:srgbClr val="002060"/>
                </a:solidFill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</a:rPr>
              <a:t>thống</a:t>
            </a:r>
            <a:r>
              <a:rPr lang="en-US" sz="4200" b="1" dirty="0" smtClean="0">
                <a:solidFill>
                  <a:srgbClr val="002060"/>
                </a:solidFill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</a:rPr>
              <a:t>điện</a:t>
            </a:r>
            <a:endParaRPr lang="en-US" sz="4200" b="1" dirty="0" smtClean="0">
              <a:solidFill>
                <a:srgbClr val="002060"/>
              </a:solidFill>
            </a:endParaRPr>
          </a:p>
          <a:p>
            <a:pPr lvl="1"/>
            <a:r>
              <a:rPr lang="en-US" sz="3800" b="1" dirty="0" err="1" smtClean="0">
                <a:solidFill>
                  <a:srgbClr val="002060"/>
                </a:solidFill>
              </a:rPr>
              <a:t>Lựa</a:t>
            </a:r>
            <a:r>
              <a:rPr lang="en-US" sz="3800" b="1" dirty="0" smtClean="0">
                <a:solidFill>
                  <a:srgbClr val="002060"/>
                </a:solidFill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</a:rPr>
              <a:t>chọn</a:t>
            </a:r>
            <a:r>
              <a:rPr lang="en-US" sz="3800" b="1" dirty="0" smtClean="0">
                <a:solidFill>
                  <a:srgbClr val="002060"/>
                </a:solidFill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</a:rPr>
              <a:t>giá</a:t>
            </a:r>
            <a:r>
              <a:rPr lang="en-US" sz="3800" b="1" dirty="0" smtClean="0">
                <a:solidFill>
                  <a:srgbClr val="002060"/>
                </a:solidFill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</a:rPr>
              <a:t>biên</a:t>
            </a:r>
            <a:r>
              <a:rPr lang="en-US" sz="3800" b="1" dirty="0" smtClean="0">
                <a:solidFill>
                  <a:srgbClr val="002060"/>
                </a:solidFill>
              </a:rPr>
              <a:t>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800" dirty="0" err="1" smtClean="0">
                <a:solidFill>
                  <a:srgbClr val="002060"/>
                </a:solidFill>
              </a:rPr>
              <a:t>Cấu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thành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nguồn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cung</a:t>
            </a:r>
            <a:r>
              <a:rPr lang="en-US" sz="3800" dirty="0" smtClean="0">
                <a:solidFill>
                  <a:srgbClr val="002060"/>
                </a:solidFill>
              </a:rPr>
              <a:t>: </a:t>
            </a:r>
          </a:p>
          <a:p>
            <a:pPr lvl="2">
              <a:lnSpc>
                <a:spcPct val="120000"/>
              </a:lnSpc>
            </a:pPr>
            <a:r>
              <a:rPr lang="en-US" sz="3800" b="1" dirty="0" err="1" smtClean="0">
                <a:solidFill>
                  <a:srgbClr val="002060"/>
                </a:solidFill>
              </a:rPr>
              <a:t>Cung</a:t>
            </a:r>
            <a:r>
              <a:rPr lang="en-US" sz="3800" b="1" dirty="0" smtClean="0">
                <a:solidFill>
                  <a:srgbClr val="002060"/>
                </a:solidFill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</a:rPr>
              <a:t>must run </a:t>
            </a:r>
            <a:r>
              <a:rPr lang="en-US" sz="3800" b="1" dirty="0" smtClean="0">
                <a:solidFill>
                  <a:srgbClr val="002060"/>
                </a:solidFill>
              </a:rPr>
              <a:t>+ </a:t>
            </a:r>
            <a:r>
              <a:rPr lang="en-US" sz="3800" b="1" dirty="0" err="1" smtClean="0">
                <a:solidFill>
                  <a:srgbClr val="002060"/>
                </a:solidFill>
              </a:rPr>
              <a:t>Cung</a:t>
            </a:r>
            <a:r>
              <a:rPr lang="en-US" sz="3800" b="1" dirty="0">
                <a:solidFill>
                  <a:srgbClr val="002060"/>
                </a:solidFill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</a:rPr>
              <a:t>thị</a:t>
            </a:r>
            <a:r>
              <a:rPr lang="en-US" sz="3800" b="1" dirty="0" smtClean="0">
                <a:solidFill>
                  <a:srgbClr val="002060"/>
                </a:solidFill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</a:rPr>
              <a:t>trường</a:t>
            </a:r>
            <a:endParaRPr lang="en-US" sz="3800" b="1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800" dirty="0" err="1" smtClean="0">
                <a:solidFill>
                  <a:srgbClr val="002060"/>
                </a:solidFill>
              </a:rPr>
              <a:t>Nguyên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tắc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huy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động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của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thị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trường</a:t>
            </a:r>
            <a:r>
              <a:rPr lang="en-US" sz="3800" dirty="0" smtClean="0">
                <a:solidFill>
                  <a:srgbClr val="002060"/>
                </a:solidFill>
              </a:rPr>
              <a:t>: </a:t>
            </a:r>
            <a:r>
              <a:rPr lang="en-US" sz="3800" dirty="0" err="1" smtClean="0">
                <a:solidFill>
                  <a:srgbClr val="002060"/>
                </a:solidFill>
              </a:rPr>
              <a:t>Giá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biên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thị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trường</a:t>
            </a:r>
            <a:r>
              <a:rPr lang="en-US" sz="3800" dirty="0" smtClean="0">
                <a:solidFill>
                  <a:srgbClr val="002060"/>
                </a:solidFill>
              </a:rPr>
              <a:t> SMP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800" dirty="0" err="1" smtClean="0">
                <a:solidFill>
                  <a:srgbClr val="002060"/>
                </a:solidFill>
              </a:rPr>
              <a:t>Thanh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toán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cho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nhà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máy</a:t>
            </a:r>
            <a:r>
              <a:rPr lang="en-US" sz="3800" dirty="0" smtClean="0">
                <a:solidFill>
                  <a:srgbClr val="002060"/>
                </a:solidFill>
              </a:rPr>
              <a:t>: </a:t>
            </a:r>
            <a:r>
              <a:rPr lang="en-US" sz="3800" dirty="0" err="1" smtClean="0">
                <a:solidFill>
                  <a:srgbClr val="002060"/>
                </a:solidFill>
              </a:rPr>
              <a:t>giá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biên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thị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trường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toàn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</a:rPr>
              <a:t>phần</a:t>
            </a:r>
            <a:r>
              <a:rPr lang="en-US" sz="3800" dirty="0" smtClean="0">
                <a:solidFill>
                  <a:srgbClr val="002060"/>
                </a:solidFill>
              </a:rPr>
              <a:t>: </a:t>
            </a:r>
          </a:p>
          <a:p>
            <a:pPr marL="914400" lvl="2" indent="0" algn="ctr">
              <a:buNone/>
            </a:pPr>
            <a:r>
              <a:rPr lang="en-US" sz="3800" b="1" dirty="0" smtClean="0">
                <a:solidFill>
                  <a:srgbClr val="002060"/>
                </a:solidFill>
              </a:rPr>
              <a:t>Pm =FMP = SMP +CAN </a:t>
            </a:r>
          </a:p>
          <a:p>
            <a:r>
              <a:rPr lang="en-US" sz="3800" dirty="0" err="1" smtClean="0">
                <a:solidFill>
                  <a:srgbClr val="FF0000"/>
                </a:solidFill>
              </a:rPr>
              <a:t>Vì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vậy</a:t>
            </a:r>
            <a:r>
              <a:rPr lang="en-US" sz="3800" dirty="0" smtClean="0">
                <a:solidFill>
                  <a:srgbClr val="FF0000"/>
                </a:solidFill>
              </a:rPr>
              <a:t>: </a:t>
            </a:r>
            <a:r>
              <a:rPr lang="en-US" sz="3800" dirty="0" err="1" smtClean="0">
                <a:solidFill>
                  <a:srgbClr val="FF0000"/>
                </a:solidFill>
              </a:rPr>
              <a:t>giá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biên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thị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trường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toàn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phần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smtClean="0">
                <a:solidFill>
                  <a:srgbClr val="FF0000"/>
                </a:solidFill>
              </a:rPr>
              <a:t>Pm </a:t>
            </a:r>
            <a:r>
              <a:rPr lang="en-US" sz="3800" dirty="0" err="1">
                <a:solidFill>
                  <a:srgbClr val="FF0000"/>
                </a:solidFill>
              </a:rPr>
              <a:t>được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sử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dụng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trong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mô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phỏng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 smtClean="0"/>
              <a:t>xu</a:t>
            </a:r>
            <a:r>
              <a:rPr lang="en-US" sz="3800" dirty="0" smtClean="0"/>
              <a:t> </a:t>
            </a:r>
            <a:r>
              <a:rPr lang="en-US" sz="3800" dirty="0" err="1" smtClean="0"/>
              <a:t>hướng</a:t>
            </a:r>
            <a:r>
              <a:rPr lang="en-US" sz="3800" dirty="0" smtClean="0"/>
              <a:t> chi </a:t>
            </a:r>
            <a:r>
              <a:rPr lang="en-US" sz="3800" dirty="0" err="1" smtClean="0"/>
              <a:t>phí</a:t>
            </a:r>
            <a:r>
              <a:rPr lang="en-US" sz="3800" dirty="0" smtClean="0"/>
              <a:t> </a:t>
            </a:r>
            <a:r>
              <a:rPr lang="en-US" sz="3800" dirty="0" err="1" smtClean="0"/>
              <a:t>cao</a:t>
            </a:r>
            <a:r>
              <a:rPr lang="en-US" sz="3800" dirty="0" smtClean="0"/>
              <a:t> </a:t>
            </a:r>
            <a:r>
              <a:rPr lang="en-US" sz="3800" dirty="0" err="1" smtClean="0"/>
              <a:t>thấp</a:t>
            </a:r>
            <a:r>
              <a:rPr lang="en-US" sz="3800" dirty="0" smtClean="0"/>
              <a:t> </a:t>
            </a:r>
            <a:r>
              <a:rPr lang="en-US" sz="3800" dirty="0" err="1" smtClean="0"/>
              <a:t>điểm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của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hệ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thống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hiện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hành</a:t>
            </a:r>
            <a:endParaRPr lang="en-US" sz="3800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66" y="1787236"/>
            <a:ext cx="8340434" cy="4973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399" y="1233238"/>
            <a:ext cx="802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Phụ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tải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hệ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thống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điện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và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cơ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cấu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nguồn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các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ngày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mùa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đông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mùa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hè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điển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hình</a:t>
            </a:r>
            <a:r>
              <a:rPr lang="en-US" b="1" dirty="0">
                <a:solidFill>
                  <a:srgbClr val="C00000"/>
                </a:solidFill>
              </a:rPr>
              <a:t>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4" y="0"/>
            <a:ext cx="10515600" cy="951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316" y="831273"/>
            <a:ext cx="6736919" cy="4831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7" y="5708802"/>
            <a:ext cx="11457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Pm (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Pm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3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biên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biên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: Xu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90" y="5638"/>
            <a:ext cx="11229474" cy="451562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chi </a:t>
            </a:r>
            <a:r>
              <a:rPr lang="en-US" sz="2400" dirty="0" err="1"/>
              <a:t>phí</a:t>
            </a:r>
            <a:r>
              <a:rPr lang="en-US" sz="2400" dirty="0"/>
              <a:t> </a:t>
            </a:r>
            <a:r>
              <a:rPr lang="en-US" sz="2400" dirty="0" err="1"/>
              <a:t>biên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2726" y="0"/>
            <a:ext cx="10668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1" y="333375"/>
            <a:ext cx="11565264" cy="65246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61"/>
            <a:ext cx="10515600" cy="7141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797848"/>
            <a:ext cx="4170219" cy="5866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70C0"/>
                </a:solidFill>
              </a:rPr>
              <a:t>c)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Phân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tích</a:t>
            </a:r>
            <a:r>
              <a:rPr lang="en-US" sz="2800" b="1" i="1" dirty="0">
                <a:solidFill>
                  <a:srgbClr val="0070C0"/>
                </a:solidFill>
              </a:rPr>
              <a:t> chi </a:t>
            </a:r>
            <a:r>
              <a:rPr lang="en-US" sz="2800" b="1" i="1" dirty="0" err="1">
                <a:solidFill>
                  <a:srgbClr val="0070C0"/>
                </a:solidFill>
              </a:rPr>
              <a:t>phí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cung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cấp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điện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sinh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hoạt</a:t>
            </a:r>
            <a:endParaRPr lang="en-US" sz="2800" b="1" i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 </a:t>
            </a:r>
            <a:r>
              <a:rPr lang="en-US" sz="2400" b="1" dirty="0" err="1" smtClean="0"/>
              <a:t>Căn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cứ</a:t>
            </a:r>
            <a:r>
              <a:rPr lang="en-US" sz="2400" b="1" dirty="0"/>
              <a:t> </a:t>
            </a:r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tích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Đặc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cấu</a:t>
            </a:r>
            <a:r>
              <a:rPr lang="en-US" sz="2400" b="1" dirty="0" smtClean="0"/>
              <a:t> chi </a:t>
            </a:r>
            <a:r>
              <a:rPr lang="en-US" sz="2400" b="1" dirty="0" err="1" smtClean="0"/>
              <a:t>phí</a:t>
            </a:r>
            <a:r>
              <a:rPr lang="en-US" sz="24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i="1" u="sng" dirty="0" err="1" smtClean="0"/>
              <a:t>Đặc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điểm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phụ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tải</a:t>
            </a:r>
            <a:endParaRPr lang="en-US" sz="2400" b="1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tải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xấu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</a:t>
            </a:r>
            <a:r>
              <a:rPr lang="en-US" sz="2400" dirty="0" err="1"/>
              <a:t>Chênh</a:t>
            </a:r>
            <a:r>
              <a:rPr lang="en-US" sz="2400" dirty="0"/>
              <a:t> </a:t>
            </a:r>
            <a:r>
              <a:rPr lang="en-US" sz="2400" dirty="0" err="1"/>
              <a:t>lệch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50.7%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min-max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múi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smtClean="0"/>
              <a:t>TĐ, </a:t>
            </a:r>
            <a:r>
              <a:rPr lang="en-US" sz="2400" dirty="0" err="1" smtClean="0"/>
              <a:t>giờ</a:t>
            </a:r>
            <a:r>
              <a:rPr lang="en-US" sz="2400" dirty="0" smtClean="0"/>
              <a:t> BT, </a:t>
            </a:r>
            <a:r>
              <a:rPr lang="en-US" sz="2400" dirty="0" err="1" smtClean="0"/>
              <a:t>giờ</a:t>
            </a:r>
            <a:r>
              <a:rPr lang="en-US" sz="2400" dirty="0" smtClean="0"/>
              <a:t> CĐ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8.59% (49.3% </a:t>
            </a:r>
            <a:r>
              <a:rPr lang="en-US" sz="2400" dirty="0" err="1"/>
              <a:t>và</a:t>
            </a:r>
            <a:r>
              <a:rPr lang="en-US" sz="2400" dirty="0"/>
              <a:t> 57.9%), 19.20% (61.7% </a:t>
            </a:r>
            <a:r>
              <a:rPr lang="en-US" sz="2400" dirty="0" err="1"/>
              <a:t>và</a:t>
            </a:r>
            <a:r>
              <a:rPr lang="en-US" sz="2400" dirty="0"/>
              <a:t> 80.9%) </a:t>
            </a:r>
            <a:r>
              <a:rPr lang="en-US" sz="2400" dirty="0" err="1"/>
              <a:t>và</a:t>
            </a:r>
            <a:r>
              <a:rPr lang="en-US" sz="2400" dirty="0"/>
              <a:t> 17.81% (82.2% </a:t>
            </a:r>
            <a:r>
              <a:rPr lang="en-US" sz="2400" dirty="0" err="1"/>
              <a:t>và</a:t>
            </a:r>
            <a:r>
              <a:rPr lang="en-US" sz="2400" dirty="0"/>
              <a:t> 100</a:t>
            </a:r>
            <a:r>
              <a:rPr lang="en-US" sz="2400" dirty="0" smtClean="0"/>
              <a:t>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bậc</a:t>
            </a:r>
            <a:r>
              <a:rPr lang="en-US" sz="2400" dirty="0" smtClean="0"/>
              <a:t> thang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lũy</a:t>
            </a:r>
            <a:r>
              <a:rPr lang="en-US" sz="2400" dirty="0" smtClean="0"/>
              <a:t> </a:t>
            </a:r>
            <a:r>
              <a:rPr lang="en-US" sz="2400" dirty="0" err="1" smtClean="0"/>
              <a:t>tiến</a:t>
            </a:r>
            <a:r>
              <a:rPr lang="en-US" sz="2400" dirty="0" smtClean="0"/>
              <a:t> </a:t>
            </a:r>
            <a:r>
              <a:rPr lang="en-US" sz="2400" dirty="0" err="1" smtClean="0"/>
              <a:t>vẫn</a:t>
            </a:r>
            <a:r>
              <a:rPr lang="en-US" sz="2400" dirty="0" smtClean="0"/>
              <a:t> </a:t>
            </a:r>
            <a:r>
              <a:rPr lang="en-US" sz="2400" dirty="0" err="1" smtClean="0"/>
              <a:t>phù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28" y="927584"/>
            <a:ext cx="7412182" cy="55701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NỘI DUNG BÁO CÁO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727"/>
            <a:ext cx="11035145" cy="438972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: </a:t>
            </a:r>
            <a:r>
              <a:rPr lang="en-US" b="1" dirty="0" err="1" smtClean="0"/>
              <a:t>Tính</a:t>
            </a:r>
            <a:r>
              <a:rPr lang="en-US" b="1" dirty="0" smtClean="0"/>
              <a:t> </a:t>
            </a:r>
            <a:r>
              <a:rPr lang="en-US" b="1" dirty="0" err="1" smtClean="0"/>
              <a:t>cấp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/>
              <a:t> </a:t>
            </a:r>
            <a:r>
              <a:rPr lang="en-US" b="1" dirty="0" err="1" smtClean="0"/>
              <a:t>Đề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endParaRPr lang="en-US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I: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tiễn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Phần</a:t>
            </a:r>
            <a:r>
              <a:rPr lang="en-US" dirty="0" smtClean="0">
                <a:solidFill>
                  <a:srgbClr val="0070C0"/>
                </a:solidFill>
              </a:rPr>
              <a:t> II: </a:t>
            </a:r>
            <a:r>
              <a:rPr lang="en-US" dirty="0" err="1" smtClean="0">
                <a:solidFill>
                  <a:srgbClr val="0070C0"/>
                </a:solidFill>
              </a:rPr>
              <a:t>Phân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tích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đánh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hiện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trạng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cơ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cấu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biểu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bán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điện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hiện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hành</a:t>
            </a:r>
            <a:r>
              <a:rPr lang="en-US" dirty="0" smtClean="0">
                <a:solidFill>
                  <a:srgbClr val="0070C0"/>
                </a:solidFill>
              </a:rPr>
              <a:t> &amp; </a:t>
            </a:r>
            <a:r>
              <a:rPr lang="en-US" dirty="0" err="1" smtClean="0">
                <a:solidFill>
                  <a:srgbClr val="0070C0"/>
                </a:solidFill>
              </a:rPr>
              <a:t>xây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dựng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căn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cứ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tính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toán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cải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tiến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Phần</a:t>
            </a:r>
            <a:r>
              <a:rPr lang="en-US" dirty="0" smtClean="0">
                <a:solidFill>
                  <a:srgbClr val="FF0000"/>
                </a:solidFill>
              </a:rPr>
              <a:t> III: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xuất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cấu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biểu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0" y="0"/>
            <a:ext cx="10515600" cy="403436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u="sng" dirty="0" err="1" smtClean="0">
                <a:latin typeface="+mn-lt"/>
              </a:rPr>
              <a:t>Cơ</a:t>
            </a:r>
            <a:r>
              <a:rPr lang="en-US" sz="2800" i="1" u="sng" dirty="0" smtClean="0">
                <a:latin typeface="+mn-lt"/>
              </a:rPr>
              <a:t> </a:t>
            </a:r>
            <a:r>
              <a:rPr lang="en-US" sz="2800" i="1" u="sng" dirty="0" err="1" smtClean="0">
                <a:latin typeface="+mn-lt"/>
              </a:rPr>
              <a:t>cấu</a:t>
            </a:r>
            <a:r>
              <a:rPr lang="en-US" sz="2800" i="1" u="sng" dirty="0" smtClean="0">
                <a:latin typeface="+mn-lt"/>
              </a:rPr>
              <a:t> chi </a:t>
            </a:r>
            <a:r>
              <a:rPr lang="en-US" sz="2800" i="1" u="sng" dirty="0" err="1" smtClean="0">
                <a:latin typeface="+mn-lt"/>
              </a:rPr>
              <a:t>phí</a:t>
            </a:r>
            <a:r>
              <a:rPr lang="en-US" sz="2800" i="1" u="sng" dirty="0" smtClean="0">
                <a:latin typeface="+mn-lt"/>
              </a:rPr>
              <a:t> </a:t>
            </a:r>
            <a:r>
              <a:rPr lang="en-US" sz="2800" i="1" u="sng" dirty="0" err="1" smtClean="0">
                <a:latin typeface="+mn-lt"/>
              </a:rPr>
              <a:t>và</a:t>
            </a:r>
            <a:r>
              <a:rPr lang="en-US" sz="2800" i="1" u="sng" dirty="0" smtClean="0">
                <a:latin typeface="+mn-lt"/>
              </a:rPr>
              <a:t> </a:t>
            </a:r>
            <a:r>
              <a:rPr lang="en-US" sz="2800" i="1" u="sng" dirty="0" err="1" smtClean="0">
                <a:latin typeface="+mn-lt"/>
              </a:rPr>
              <a:t>cơ</a:t>
            </a:r>
            <a:r>
              <a:rPr lang="en-US" sz="2800" i="1" u="sng" dirty="0" smtClean="0">
                <a:latin typeface="+mn-lt"/>
              </a:rPr>
              <a:t> </a:t>
            </a:r>
            <a:r>
              <a:rPr lang="en-US" sz="2800" i="1" u="sng" dirty="0" err="1" smtClean="0">
                <a:latin typeface="+mn-lt"/>
              </a:rPr>
              <a:t>cấu</a:t>
            </a:r>
            <a:r>
              <a:rPr lang="en-US" sz="2800" i="1" u="sng" dirty="0" smtClean="0">
                <a:latin typeface="+mn-lt"/>
              </a:rPr>
              <a:t> </a:t>
            </a:r>
            <a:r>
              <a:rPr lang="en-US" sz="2800" i="1" u="sng" dirty="0" err="1" smtClean="0">
                <a:latin typeface="+mn-lt"/>
              </a:rPr>
              <a:t>bậc</a:t>
            </a:r>
            <a:r>
              <a:rPr lang="en-US" sz="2800" i="1" u="sng" dirty="0" smtClean="0">
                <a:latin typeface="+mn-lt"/>
              </a:rPr>
              <a:t> thang </a:t>
            </a:r>
            <a:r>
              <a:rPr lang="en-US" sz="2800" i="1" u="sng" dirty="0" err="1" smtClean="0">
                <a:latin typeface="+mn-lt"/>
              </a:rPr>
              <a:t>giá</a:t>
            </a:r>
            <a:endParaRPr lang="en-US" sz="2800" u="sng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0" y="403436"/>
            <a:ext cx="10986655" cy="63437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95" y="143453"/>
            <a:ext cx="10515600" cy="74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066800"/>
            <a:ext cx="11709278" cy="5791200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dirty="0" smtClean="0"/>
              <a:t>Minh </a:t>
            </a:r>
            <a:r>
              <a:rPr lang="en-US" dirty="0" err="1" smtClean="0"/>
              <a:t>họa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chi </a:t>
            </a:r>
            <a:r>
              <a:rPr lang="en-US" dirty="0" err="1" smtClean="0"/>
              <a:t>phí</a:t>
            </a:r>
            <a:r>
              <a:rPr lang="en-US" dirty="0" smtClean="0"/>
              <a:t>/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thang/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/>
              <a:t> </a:t>
            </a:r>
            <a:r>
              <a:rPr lang="en-US" dirty="0" err="1" smtClean="0"/>
              <a:t>dùng</a:t>
            </a:r>
            <a:endParaRPr lang="en-US" dirty="0" smtClean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Hộ</a:t>
            </a:r>
            <a:r>
              <a:rPr lang="en-US" sz="3200" dirty="0" smtClean="0">
                <a:solidFill>
                  <a:srgbClr val="FF0000"/>
                </a:solidFill>
              </a:rPr>
              <a:t> &lt;50 kWh/</a:t>
            </a:r>
            <a:r>
              <a:rPr lang="en-US" sz="3200" dirty="0" err="1" smtClean="0">
                <a:solidFill>
                  <a:srgbClr val="FF0000"/>
                </a:solidFill>
              </a:rPr>
              <a:t>tháng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solidFill>
                  <a:srgbClr val="FF0000"/>
                </a:solidFill>
              </a:rPr>
              <a:t>mức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92% </a:t>
            </a:r>
            <a:r>
              <a:rPr lang="en-US" sz="3200" dirty="0" err="1">
                <a:solidFill>
                  <a:srgbClr val="FF0000"/>
                </a:solidFill>
              </a:rPr>
              <a:t>giá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lẻ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quân</a:t>
            </a:r>
            <a:r>
              <a:rPr lang="en-US" sz="3200" dirty="0" smtClean="0"/>
              <a:t> </a:t>
            </a:r>
          </a:p>
          <a:p>
            <a:pPr lvl="2"/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Số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liệu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sát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sơ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cấp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cấu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tiêu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dùng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12.7% </a:t>
            </a:r>
            <a:r>
              <a:rPr lang="en-US" sz="2800" dirty="0" err="1">
                <a:solidFill>
                  <a:srgbClr val="002060"/>
                </a:solidFill>
              </a:rPr>
              <a:t>thấp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điểm</a:t>
            </a:r>
            <a:r>
              <a:rPr lang="en-US" sz="2800" dirty="0">
                <a:solidFill>
                  <a:srgbClr val="002060"/>
                </a:solidFill>
              </a:rPr>
              <a:t>, 38.9%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48.5% </a:t>
            </a:r>
            <a:r>
              <a:rPr lang="en-US" sz="2800" dirty="0" err="1">
                <a:solidFill>
                  <a:srgbClr val="002060"/>
                </a:solidFill>
              </a:rPr>
              <a:t>cao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điểm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2"/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ứng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thấp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hộ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sinh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hoạt</a:t>
            </a:r>
            <a:r>
              <a:rPr lang="en-US" sz="2800" dirty="0">
                <a:solidFill>
                  <a:srgbClr val="002060"/>
                </a:solidFill>
              </a:rPr>
              <a:t> (&lt;6kV) </a:t>
            </a:r>
            <a:r>
              <a:rPr lang="en-US" sz="2800" dirty="0" err="1">
                <a:solidFill>
                  <a:srgbClr val="002060"/>
                </a:solidFill>
              </a:rPr>
              <a:t>theo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múi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giờ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lần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lượt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85.2% </a:t>
            </a:r>
            <a:r>
              <a:rPr lang="en-US" sz="2800" dirty="0" err="1">
                <a:solidFill>
                  <a:srgbClr val="002060"/>
                </a:solidFill>
              </a:rPr>
              <a:t>thấp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điểm</a:t>
            </a:r>
            <a:r>
              <a:rPr lang="en-US" sz="2800" dirty="0">
                <a:solidFill>
                  <a:srgbClr val="002060"/>
                </a:solidFill>
              </a:rPr>
              <a:t>, 102.8%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110% </a:t>
            </a:r>
            <a:r>
              <a:rPr lang="en-US" sz="2800" dirty="0" err="1">
                <a:solidFill>
                  <a:srgbClr val="002060"/>
                </a:solidFill>
              </a:rPr>
              <a:t>cao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(=</a:t>
            </a:r>
            <a:r>
              <a:rPr lang="en-US" sz="2800" dirty="0" err="1" smtClean="0">
                <a:solidFill>
                  <a:srgbClr val="002060"/>
                </a:solidFill>
              </a:rPr>
              <a:t>trung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múi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giờ</a:t>
            </a:r>
            <a:r>
              <a:rPr lang="en-US" sz="2800" dirty="0">
                <a:solidFill>
                  <a:srgbClr val="002060"/>
                </a:solidFill>
              </a:rPr>
              <a:t> + 28.6%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phí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tổn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truyền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tải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điện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pPr lvl="2"/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Mức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ứng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hộ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104% =(85.2%*12.7%+102.8%*38.9%+110.5*48.5%) </a:t>
            </a:r>
            <a:r>
              <a:rPr lang="en-US" sz="2800" dirty="0" err="1">
                <a:solidFill>
                  <a:srgbClr val="002060"/>
                </a:solidFill>
              </a:rPr>
              <a:t>giá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quân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endParaRPr lang="en-US" sz="2800" dirty="0" smtClean="0">
              <a:solidFill>
                <a:srgbClr val="002060"/>
              </a:solidFill>
            </a:endParaRPr>
          </a:p>
          <a:p>
            <a:pPr lvl="1"/>
            <a:r>
              <a:rPr lang="en-US" sz="3200" dirty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giữa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thành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mức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hộ</a:t>
            </a:r>
            <a:r>
              <a:rPr lang="en-US" sz="3200" dirty="0">
                <a:solidFill>
                  <a:srgbClr val="FF0000"/>
                </a:solidFill>
              </a:rPr>
              <a:t> ở </a:t>
            </a:r>
            <a:r>
              <a:rPr lang="en-US" sz="3200" dirty="0" err="1">
                <a:solidFill>
                  <a:srgbClr val="FF0000"/>
                </a:solidFill>
              </a:rPr>
              <a:t>bậc</a:t>
            </a:r>
            <a:r>
              <a:rPr lang="en-US" sz="3200" dirty="0">
                <a:solidFill>
                  <a:srgbClr val="FF0000"/>
                </a:solidFill>
              </a:rPr>
              <a:t> thang </a:t>
            </a:r>
            <a:r>
              <a:rPr lang="en-US" sz="3200" dirty="0" err="1" smtClean="0">
                <a:solidFill>
                  <a:srgbClr val="FF0000"/>
                </a:solidFill>
              </a:rPr>
              <a:t>này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thấp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</a:rPr>
              <a:t> so </a:t>
            </a:r>
            <a:r>
              <a:rPr lang="en-US" sz="3200" dirty="0" err="1">
                <a:solidFill>
                  <a:srgbClr val="FF0000"/>
                </a:solidFill>
              </a:rPr>
              <a:t>với</a:t>
            </a:r>
            <a:r>
              <a:rPr lang="en-US" sz="3200" dirty="0">
                <a:solidFill>
                  <a:srgbClr val="FF0000"/>
                </a:solidFill>
              </a:rPr>
              <a:t> chi </a:t>
            </a:r>
            <a:r>
              <a:rPr lang="en-US" sz="3200" dirty="0" err="1">
                <a:solidFill>
                  <a:srgbClr val="FF0000"/>
                </a:solidFill>
              </a:rPr>
              <a:t>phí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ứng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35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3560"/>
            <a:ext cx="10515600" cy="6015788"/>
          </a:xfrm>
        </p:spPr>
        <p:txBody>
          <a:bodyPr/>
          <a:lstStyle/>
          <a:p>
            <a:pPr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Hộ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tiêu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dùng</a:t>
            </a:r>
            <a:r>
              <a:rPr lang="en-US" sz="2800" dirty="0">
                <a:solidFill>
                  <a:srgbClr val="FF0000"/>
                </a:solidFill>
              </a:rPr>
              <a:t> 450 kWh/</a:t>
            </a:r>
            <a:r>
              <a:rPr lang="en-US" sz="2800" dirty="0" err="1">
                <a:solidFill>
                  <a:srgbClr val="FF0000"/>
                </a:solidFill>
              </a:rPr>
              <a:t>tháng</a:t>
            </a:r>
            <a:r>
              <a:rPr lang="en-US" sz="2800" dirty="0">
                <a:solidFill>
                  <a:srgbClr val="FF0000"/>
                </a:solidFill>
              </a:rPr>
              <a:t> (&gt;400 kWh)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 </a:t>
            </a:r>
            <a:r>
              <a:rPr lang="en-US" sz="2600" dirty="0" err="1" smtClean="0"/>
              <a:t>Kết</a:t>
            </a:r>
            <a:r>
              <a:rPr lang="en-US" sz="2600" dirty="0" smtClean="0"/>
              <a:t> </a:t>
            </a:r>
            <a:r>
              <a:rPr lang="en-US" sz="2600" dirty="0" err="1" smtClean="0"/>
              <a:t>quả</a:t>
            </a:r>
            <a:r>
              <a:rPr lang="en-US" sz="2600" dirty="0" smtClean="0"/>
              <a:t> </a:t>
            </a:r>
            <a:r>
              <a:rPr lang="en-US" sz="2600" dirty="0" err="1" smtClean="0"/>
              <a:t>khảo</a:t>
            </a:r>
            <a:r>
              <a:rPr lang="en-US" sz="2600" dirty="0" smtClean="0"/>
              <a:t> </a:t>
            </a:r>
            <a:r>
              <a:rPr lang="en-US" sz="2600" dirty="0" err="1" smtClean="0"/>
              <a:t>sát</a:t>
            </a:r>
            <a:r>
              <a:rPr lang="en-US" sz="2600" dirty="0" smtClean="0"/>
              <a:t>: </a:t>
            </a:r>
            <a:r>
              <a:rPr lang="en-US" sz="2600" dirty="0" err="1"/>
              <a:t>cơ</a:t>
            </a:r>
            <a:r>
              <a:rPr lang="en-US" sz="2600" dirty="0"/>
              <a:t> </a:t>
            </a:r>
            <a:r>
              <a:rPr lang="en-US" sz="2600" dirty="0" err="1"/>
              <a:t>cấu</a:t>
            </a:r>
            <a:r>
              <a:rPr lang="en-US" sz="2600" dirty="0"/>
              <a:t> </a:t>
            </a:r>
            <a:r>
              <a:rPr lang="en-US" sz="2600" dirty="0" err="1"/>
              <a:t>tiêu</a:t>
            </a:r>
            <a:r>
              <a:rPr lang="en-US" sz="2600" dirty="0"/>
              <a:t> </a:t>
            </a:r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24.6% </a:t>
            </a:r>
            <a:r>
              <a:rPr lang="en-US" sz="2600" dirty="0" err="1"/>
              <a:t>thấp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, 42.6% </a:t>
            </a:r>
            <a:r>
              <a:rPr lang="en-US" sz="2600" dirty="0" err="1"/>
              <a:t>bình</a:t>
            </a:r>
            <a:r>
              <a:rPr lang="en-US" sz="2600" dirty="0"/>
              <a:t> </a:t>
            </a:r>
            <a:r>
              <a:rPr lang="en-US" sz="2600" dirty="0" err="1"/>
              <a:t>thường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32.8%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 smtClean="0"/>
              <a:t>điểm</a:t>
            </a:r>
            <a:endParaRPr lang="en-US" sz="2600" dirty="0" smtClean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 </a:t>
            </a:r>
            <a:r>
              <a:rPr lang="en-US" sz="2600" b="1" dirty="0" err="1" smtClean="0"/>
              <a:t>Kết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quả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phân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tích</a:t>
            </a:r>
            <a:r>
              <a:rPr lang="en-US" sz="2600" b="1" dirty="0" smtClean="0"/>
              <a:t>: </a:t>
            </a:r>
            <a:r>
              <a:rPr lang="en-US" sz="2600" b="1" dirty="0" err="1" smtClean="0"/>
              <a:t>Biến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thiên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giá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các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bậc</a:t>
            </a:r>
            <a:r>
              <a:rPr lang="en-US" sz="2600" b="1" dirty="0" smtClean="0"/>
              <a:t> thang </a:t>
            </a:r>
            <a:r>
              <a:rPr lang="en-US" sz="2600" b="1" dirty="0" err="1" smtClean="0"/>
              <a:t>khác</a:t>
            </a:r>
            <a:r>
              <a:rPr lang="en-US" sz="2600" b="1" dirty="0" smtClean="0"/>
              <a:t> so </a:t>
            </a:r>
            <a:r>
              <a:rPr lang="en-US" sz="2600" b="1" dirty="0" err="1" smtClean="0"/>
              <a:t>với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biến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thiên</a:t>
            </a:r>
            <a:r>
              <a:rPr lang="en-US" sz="2600" b="1" dirty="0" smtClean="0"/>
              <a:t> chi </a:t>
            </a:r>
            <a:r>
              <a:rPr lang="en-US" sz="2600" b="1" dirty="0" err="1" smtClean="0"/>
              <a:t>phí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đặc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biệt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các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bậc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cuối</a:t>
            </a:r>
            <a:r>
              <a:rPr lang="en-US" sz="2600" b="1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9032"/>
            <a:ext cx="10515600" cy="43955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290"/>
            <a:ext cx="10515600" cy="9510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187116"/>
            <a:ext cx="11245515" cy="4989847"/>
          </a:xfrm>
        </p:spPr>
        <p:txBody>
          <a:bodyPr/>
          <a:lstStyle/>
          <a:p>
            <a:pPr marL="0" indent="0">
              <a:buNone/>
            </a:pPr>
            <a:r>
              <a:rPr lang="en-US" sz="3000" b="1" i="1" dirty="0" smtClean="0">
                <a:solidFill>
                  <a:srgbClr val="C00000"/>
                </a:solidFill>
              </a:rPr>
              <a:t>2.2.3 </a:t>
            </a:r>
            <a:r>
              <a:rPr lang="en-US" sz="3000" b="1" i="1" dirty="0" err="1">
                <a:solidFill>
                  <a:srgbClr val="C00000"/>
                </a:solidFill>
              </a:rPr>
              <a:t>Phân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</a:rPr>
              <a:t>tích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</a:rPr>
              <a:t>cơ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</a:rPr>
              <a:t>cấu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</a:rPr>
              <a:t>biểu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</a:rPr>
              <a:t>giá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</a:rPr>
              <a:t>từ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</a:rPr>
              <a:t>góc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</a:rPr>
              <a:t>độ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</a:rPr>
              <a:t>sản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</a:rPr>
              <a:t>lượng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</a:rPr>
              <a:t>doanh</a:t>
            </a:r>
            <a:r>
              <a:rPr lang="en-US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</a:rPr>
              <a:t>thu</a:t>
            </a:r>
            <a:endParaRPr lang="en-US" sz="3000" b="1" i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/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(</a:t>
            </a:r>
            <a:r>
              <a:rPr lang="en-US" dirty="0" err="1" smtClean="0"/>
              <a:t>thông</a:t>
            </a:r>
            <a:r>
              <a:rPr lang="en-US" dirty="0" smtClean="0"/>
              <a:t> qua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(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,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ưu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vv..),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2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Căn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quát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endParaRPr lang="en-US" dirty="0" smtClean="0"/>
          </a:p>
          <a:p>
            <a:pPr lvl="1"/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: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chi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z="1400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0"/>
            <a:ext cx="10515600" cy="53177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+mn-lt"/>
              </a:rPr>
              <a:t>a) </a:t>
            </a:r>
            <a:r>
              <a:rPr lang="en-US" sz="2800" i="1" dirty="0" err="1" smtClean="0">
                <a:solidFill>
                  <a:srgbClr val="0070C0"/>
                </a:solidFill>
                <a:latin typeface="+mn-lt"/>
              </a:rPr>
              <a:t>Phân</a:t>
            </a:r>
            <a:r>
              <a:rPr lang="en-US" sz="28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+mn-lt"/>
              </a:rPr>
              <a:t>tích</a:t>
            </a:r>
            <a:r>
              <a:rPr lang="en-US" sz="28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+mn-lt"/>
              </a:rPr>
              <a:t>tổng</a:t>
            </a:r>
            <a:r>
              <a:rPr lang="en-US" sz="28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+mn-lt"/>
              </a:rPr>
              <a:t>quan</a:t>
            </a:r>
            <a:r>
              <a:rPr lang="en-US" sz="28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+mn-lt"/>
              </a:rPr>
              <a:t>sản</a:t>
            </a:r>
            <a:r>
              <a:rPr lang="en-US" sz="28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+mn-lt"/>
              </a:rPr>
              <a:t>lượng</a:t>
            </a:r>
            <a:r>
              <a:rPr lang="en-US" sz="2800" i="1" dirty="0" smtClean="0">
                <a:solidFill>
                  <a:srgbClr val="0070C0"/>
                </a:solidFill>
                <a:latin typeface="+mn-lt"/>
              </a:rPr>
              <a:t>/</a:t>
            </a:r>
            <a:r>
              <a:rPr lang="en-US" sz="2800" i="1" dirty="0" err="1" smtClean="0">
                <a:solidFill>
                  <a:srgbClr val="0070C0"/>
                </a:solidFill>
                <a:latin typeface="+mn-lt"/>
              </a:rPr>
              <a:t>doanh</a:t>
            </a:r>
            <a:r>
              <a:rPr lang="en-US" sz="28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+mn-lt"/>
              </a:rPr>
              <a:t>thu</a:t>
            </a:r>
            <a:r>
              <a:rPr lang="en-US" sz="2800" i="1" dirty="0" smtClean="0">
                <a:solidFill>
                  <a:srgbClr val="0070C0"/>
                </a:solidFill>
                <a:latin typeface="+mn-lt"/>
              </a:rPr>
              <a:t>/</a:t>
            </a:r>
            <a:r>
              <a:rPr lang="en-US" sz="2800" i="1" dirty="0" err="1" smtClean="0">
                <a:solidFill>
                  <a:srgbClr val="0070C0"/>
                </a:solidFill>
                <a:latin typeface="+mn-lt"/>
              </a:rPr>
              <a:t>giá</a:t>
            </a:r>
            <a:r>
              <a:rPr lang="en-US" sz="28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+mn-lt"/>
              </a:rPr>
              <a:t>bán</a:t>
            </a:r>
            <a:endParaRPr lang="en-US" sz="2800" i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890129"/>
              </p:ext>
            </p:extLst>
          </p:nvPr>
        </p:nvGraphicFramePr>
        <p:xfrm>
          <a:off x="385013" y="603273"/>
          <a:ext cx="8133345" cy="6013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988">
                  <a:extLst>
                    <a:ext uri="{9D8B030D-6E8A-4147-A177-3AD203B41FA5}">
                      <a16:colId xmlns:a16="http://schemas.microsoft.com/office/drawing/2014/main" val="3169770827"/>
                    </a:ext>
                  </a:extLst>
                </a:gridCol>
                <a:gridCol w="1531110">
                  <a:extLst>
                    <a:ext uri="{9D8B030D-6E8A-4147-A177-3AD203B41FA5}">
                      <a16:colId xmlns:a16="http://schemas.microsoft.com/office/drawing/2014/main" val="2556735887"/>
                    </a:ext>
                  </a:extLst>
                </a:gridCol>
                <a:gridCol w="1531110">
                  <a:extLst>
                    <a:ext uri="{9D8B030D-6E8A-4147-A177-3AD203B41FA5}">
                      <a16:colId xmlns:a16="http://schemas.microsoft.com/office/drawing/2014/main" val="2088762927"/>
                    </a:ext>
                  </a:extLst>
                </a:gridCol>
                <a:gridCol w="1597350">
                  <a:extLst>
                    <a:ext uri="{9D8B030D-6E8A-4147-A177-3AD203B41FA5}">
                      <a16:colId xmlns:a16="http://schemas.microsoft.com/office/drawing/2014/main" val="561537356"/>
                    </a:ext>
                  </a:extLst>
                </a:gridCol>
                <a:gridCol w="1817787">
                  <a:extLst>
                    <a:ext uri="{9D8B030D-6E8A-4147-A177-3AD203B41FA5}">
                      <a16:colId xmlns:a16="http://schemas.microsoft.com/office/drawing/2014/main" val="2214684111"/>
                    </a:ext>
                  </a:extLst>
                </a:gridCol>
              </a:tblGrid>
              <a:tr h="26687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Năm</a:t>
                      </a:r>
                      <a:r>
                        <a:rPr lang="en-US" sz="1600" dirty="0">
                          <a:effectLst/>
                        </a:rPr>
                        <a:t> 2016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382191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Tổng</a:t>
                      </a:r>
                      <a:r>
                        <a:rPr lang="en-US" sz="1600" dirty="0">
                          <a:effectLst/>
                        </a:rPr>
                        <a:t> TP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Tổng</a:t>
                      </a:r>
                      <a:r>
                        <a:rPr lang="en-US" sz="1600" dirty="0">
                          <a:effectLst/>
                        </a:rPr>
                        <a:t> DT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Giá bán bq (đ/kWh)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Giá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bán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bq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Giá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thành</a:t>
                      </a:r>
                      <a:r>
                        <a:rPr lang="en-US" sz="1600" dirty="0">
                          <a:effectLst/>
                        </a:rPr>
                        <a:t>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76722053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Sản xuất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57.38%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52.39%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1513.57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90.89%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59694799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HCSN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3.88%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3.80%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1622.44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97.42%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92659280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Kinh doanh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6.22%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9.22%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2458.02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147.60%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5394373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Hộ sinh hoạt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29.70%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32.31%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1803.68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108.31%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3307717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Tổng 4 hộ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97.17%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96.75%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1657.64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99.54%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3872321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Tổng EVN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1661.57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99.77%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3900637"/>
                  </a:ext>
                </a:extLst>
              </a:tr>
              <a:tr h="25416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Năm</a:t>
                      </a:r>
                      <a:r>
                        <a:rPr lang="en-US" sz="1600" dirty="0">
                          <a:effectLst/>
                        </a:rPr>
                        <a:t> 2017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81928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Sản xuất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58.70%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53.68%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1515.12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90.89%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8042311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HCSN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1624.56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97.45%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8011454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Kinh doanh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6.34%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9.39%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2452.86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147.14%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10938151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Hộ sinh hoạt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28.51%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31.06%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1805.23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108.29%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6526548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Tổng 4 hộ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97.34%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97.85%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1656.72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99.38%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3644434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Tổng EVN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1660.19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99.59%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5011201"/>
                  </a:ext>
                </a:extLst>
              </a:tr>
              <a:tr h="25416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Năm</a:t>
                      </a:r>
                      <a:r>
                        <a:rPr lang="en-US" sz="1600" dirty="0">
                          <a:effectLst/>
                        </a:rPr>
                        <a:t> 2018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236193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Sản xuất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59.08%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53.55%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1565.67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90.85%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63058223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HCSN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1702.48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98.79%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590198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Kinh doanh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6.60%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9.90%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2592.98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150.47%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6475185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Hộ sinh hoạt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28.04%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30.79%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1896.88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110.07%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6252716"/>
                  </a:ext>
                </a:extLst>
              </a:tr>
              <a:tr h="254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Tổng 4 hộ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97.50%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97.97%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1727.34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100.23%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759715"/>
                  </a:ext>
                </a:extLst>
              </a:tr>
              <a:tr h="266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Tổng EVN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1731.04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100.45%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49787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14408" y="855231"/>
            <a:ext cx="31121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200" dirty="0" err="1" smtClean="0"/>
              <a:t>Giá</a:t>
            </a:r>
            <a:r>
              <a:rPr lang="en-US" sz="2200" dirty="0" smtClean="0"/>
              <a:t> </a:t>
            </a:r>
            <a:r>
              <a:rPr lang="en-US" sz="2200" dirty="0" err="1" smtClean="0"/>
              <a:t>bán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năm</a:t>
            </a:r>
            <a:r>
              <a:rPr lang="en-US" sz="2200" dirty="0" smtClean="0"/>
              <a:t> </a:t>
            </a:r>
            <a:r>
              <a:rPr lang="en-US" sz="2200" dirty="0" err="1" smtClean="0"/>
              <a:t>gần</a:t>
            </a:r>
            <a:r>
              <a:rPr lang="en-US" sz="2200" dirty="0" smtClean="0"/>
              <a:t> </a:t>
            </a:r>
            <a:r>
              <a:rPr lang="en-US" sz="2200" dirty="0" err="1" smtClean="0"/>
              <a:t>nhất</a:t>
            </a:r>
            <a:r>
              <a:rPr lang="en-US" sz="2200" dirty="0" smtClean="0"/>
              <a:t> </a:t>
            </a:r>
            <a:r>
              <a:rPr lang="en-US" sz="2200" dirty="0" err="1" smtClean="0"/>
              <a:t>chỉ</a:t>
            </a:r>
            <a:r>
              <a:rPr lang="en-US" sz="2200" dirty="0" smtClean="0"/>
              <a:t> </a:t>
            </a:r>
            <a:r>
              <a:rPr lang="en-US" sz="2200" dirty="0" err="1" smtClean="0"/>
              <a:t>tương</a:t>
            </a:r>
            <a:r>
              <a:rPr lang="en-US" sz="2200" dirty="0" smtClean="0"/>
              <a:t> </a:t>
            </a:r>
            <a:r>
              <a:rPr lang="en-US" sz="2200" dirty="0" err="1" smtClean="0"/>
              <a:t>đương</a:t>
            </a:r>
            <a:r>
              <a:rPr lang="en-US" sz="2200" dirty="0" smtClean="0"/>
              <a:t> </a:t>
            </a:r>
            <a:r>
              <a:rPr lang="en-US" sz="2200" dirty="0" err="1" smtClean="0"/>
              <a:t>giá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bình</a:t>
            </a:r>
            <a:r>
              <a:rPr lang="en-US" sz="2200" dirty="0" smtClean="0"/>
              <a:t> </a:t>
            </a:r>
            <a:r>
              <a:rPr lang="en-US" sz="2200" dirty="0" err="1" smtClean="0"/>
              <a:t>quân</a:t>
            </a:r>
            <a:r>
              <a:rPr lang="en-US" sz="2200" dirty="0" smtClean="0"/>
              <a:t>. </a:t>
            </a:r>
            <a:r>
              <a:rPr lang="en-US" sz="2200" dirty="0" err="1" smtClean="0"/>
              <a:t>Tổng</a:t>
            </a:r>
            <a:r>
              <a:rPr lang="en-US" sz="2200" dirty="0" smtClean="0"/>
              <a:t> </a:t>
            </a:r>
            <a:r>
              <a:rPr lang="en-US" sz="2200" dirty="0" err="1" smtClean="0"/>
              <a:t>doanh</a:t>
            </a:r>
            <a:r>
              <a:rPr lang="en-US" sz="2200" dirty="0" smtClean="0"/>
              <a:t> </a:t>
            </a:r>
            <a:r>
              <a:rPr lang="en-US" sz="2200" dirty="0" err="1" smtClean="0"/>
              <a:t>thu</a:t>
            </a:r>
            <a:r>
              <a:rPr lang="en-US" sz="2200" dirty="0" smtClean="0"/>
              <a:t> ở </a:t>
            </a:r>
            <a:r>
              <a:rPr lang="en-US" sz="2200" dirty="0" err="1" smtClean="0"/>
              <a:t>mức</a:t>
            </a:r>
            <a:r>
              <a:rPr lang="en-US" sz="2200" dirty="0" smtClean="0"/>
              <a:t> </a:t>
            </a:r>
            <a:r>
              <a:rPr lang="en-US" sz="2200" dirty="0" err="1" smtClean="0"/>
              <a:t>tổng</a:t>
            </a:r>
            <a:r>
              <a:rPr lang="en-US" sz="2200" dirty="0" smtClean="0"/>
              <a:t> chi </a:t>
            </a:r>
            <a:r>
              <a:rPr lang="en-US" sz="2200" dirty="0" err="1" smtClean="0"/>
              <a:t>phí</a:t>
            </a:r>
            <a:r>
              <a:rPr lang="en-US" sz="22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200" dirty="0" err="1" smtClean="0"/>
              <a:t>Hộ</a:t>
            </a:r>
            <a:r>
              <a:rPr lang="en-US" sz="2200" dirty="0" smtClean="0"/>
              <a:t> </a:t>
            </a:r>
            <a:r>
              <a:rPr lang="en-US" sz="2200" dirty="0" err="1" smtClean="0"/>
              <a:t>sản</a:t>
            </a:r>
            <a:r>
              <a:rPr lang="en-US" sz="2200" dirty="0" smtClean="0"/>
              <a:t> </a:t>
            </a:r>
            <a:r>
              <a:rPr lang="en-US" sz="2200" dirty="0" err="1" smtClean="0"/>
              <a:t>xuất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giá</a:t>
            </a:r>
            <a:r>
              <a:rPr lang="en-US" sz="2200" dirty="0" smtClean="0"/>
              <a:t> </a:t>
            </a:r>
            <a:r>
              <a:rPr lang="en-US" sz="2200" dirty="0" err="1" smtClean="0"/>
              <a:t>bán</a:t>
            </a:r>
            <a:r>
              <a:rPr lang="en-US" sz="2200" dirty="0" smtClean="0"/>
              <a:t> </a:t>
            </a:r>
            <a:r>
              <a:rPr lang="en-US" sz="2200" dirty="0" err="1" smtClean="0"/>
              <a:t>thấp</a:t>
            </a:r>
            <a:r>
              <a:rPr lang="en-US" sz="2200" dirty="0"/>
              <a:t> </a:t>
            </a:r>
            <a:r>
              <a:rPr lang="en-US" sz="2200" dirty="0" err="1" smtClean="0"/>
              <a:t>hơn</a:t>
            </a:r>
            <a:r>
              <a:rPr lang="en-US" sz="2200" dirty="0" smtClean="0"/>
              <a:t> </a:t>
            </a:r>
            <a:r>
              <a:rPr lang="en-US" sz="2200" dirty="0" err="1" smtClean="0"/>
              <a:t>giá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bình</a:t>
            </a:r>
            <a:r>
              <a:rPr lang="en-US" sz="2200" dirty="0" smtClean="0"/>
              <a:t> </a:t>
            </a:r>
            <a:r>
              <a:rPr lang="en-US" sz="2200" dirty="0" err="1" smtClean="0"/>
              <a:t>quân</a:t>
            </a:r>
            <a:r>
              <a:rPr lang="en-US" sz="2200" dirty="0" smtClean="0"/>
              <a:t> (ở </a:t>
            </a:r>
            <a:r>
              <a:rPr lang="en-US" sz="2200" dirty="0" err="1" smtClean="0"/>
              <a:t>cấp</a:t>
            </a:r>
            <a:r>
              <a:rPr lang="en-US" sz="2200" dirty="0" smtClean="0"/>
              <a:t> </a:t>
            </a:r>
            <a:r>
              <a:rPr lang="en-US" sz="2200" dirty="0" err="1" smtClean="0"/>
              <a:t>dưới</a:t>
            </a:r>
            <a:r>
              <a:rPr lang="en-US" sz="2200" dirty="0" smtClean="0"/>
              <a:t> 6 kV).</a:t>
            </a:r>
          </a:p>
          <a:p>
            <a:pPr marL="285750" indent="-285750" algn="just">
              <a:buFontTx/>
              <a:buChar char="-"/>
            </a:pPr>
            <a:r>
              <a:rPr lang="en-US" sz="2200" dirty="0" smtClean="0"/>
              <a:t>Sai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về</a:t>
            </a:r>
            <a:r>
              <a:rPr lang="en-US" sz="2200" dirty="0" smtClean="0"/>
              <a:t> </a:t>
            </a:r>
            <a:r>
              <a:rPr lang="en-US" sz="2200" dirty="0" err="1" smtClean="0"/>
              <a:t>giá</a:t>
            </a:r>
            <a:r>
              <a:rPr lang="en-US" sz="2200" dirty="0" smtClean="0"/>
              <a:t> SX/KD </a:t>
            </a:r>
            <a:r>
              <a:rPr lang="en-US" sz="2200" dirty="0" err="1" smtClean="0"/>
              <a:t>để</a:t>
            </a:r>
            <a:r>
              <a:rPr lang="en-US" sz="2200" dirty="0" smtClean="0"/>
              <a:t> </a:t>
            </a:r>
            <a:r>
              <a:rPr lang="en-US" sz="2200" dirty="0" err="1" smtClean="0"/>
              <a:t>cân</a:t>
            </a:r>
            <a:r>
              <a:rPr lang="en-US" sz="2200" dirty="0" smtClean="0"/>
              <a:t>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</a:t>
            </a:r>
            <a:r>
              <a:rPr lang="en-US" sz="2200" dirty="0" err="1" smtClean="0"/>
              <a:t>doanh</a:t>
            </a:r>
            <a:r>
              <a:rPr lang="en-US" sz="2200" dirty="0" smtClean="0"/>
              <a:t> </a:t>
            </a:r>
            <a:r>
              <a:rPr lang="en-US" sz="2200" dirty="0" err="1" smtClean="0"/>
              <a:t>thu</a:t>
            </a:r>
            <a:r>
              <a:rPr lang="en-US" sz="2200" dirty="0" smtClean="0"/>
              <a:t> </a:t>
            </a:r>
            <a:r>
              <a:rPr lang="en-US" sz="2200" dirty="0" err="1" smtClean="0"/>
              <a:t>ngành</a:t>
            </a:r>
            <a:r>
              <a:rPr lang="en-US" sz="2200" dirty="0" smtClean="0"/>
              <a:t> </a:t>
            </a:r>
            <a:r>
              <a:rPr lang="en-US" sz="2200" dirty="0" err="1" smtClean="0"/>
              <a:t>điện</a:t>
            </a:r>
            <a:r>
              <a:rPr lang="en-US" sz="22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200" dirty="0" err="1" smtClean="0"/>
              <a:t>Cân</a:t>
            </a:r>
            <a:r>
              <a:rPr lang="en-US" sz="2200" dirty="0" smtClean="0"/>
              <a:t>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</a:t>
            </a:r>
            <a:r>
              <a:rPr lang="en-US" sz="2200" dirty="0" err="1" smtClean="0"/>
              <a:t>tài</a:t>
            </a:r>
            <a:r>
              <a:rPr lang="en-US" sz="2200" dirty="0" smtClean="0"/>
              <a:t> </a:t>
            </a:r>
            <a:r>
              <a:rPr lang="en-US" sz="2200" dirty="0" err="1" smtClean="0"/>
              <a:t>chính</a:t>
            </a:r>
            <a:r>
              <a:rPr lang="en-US" sz="2200" dirty="0" smtClean="0"/>
              <a:t> </a:t>
            </a:r>
            <a:r>
              <a:rPr lang="en-US" sz="2200" dirty="0" err="1" smtClean="0"/>
              <a:t>cho</a:t>
            </a:r>
            <a:r>
              <a:rPr lang="en-US" sz="2200" dirty="0" smtClean="0"/>
              <a:t> </a:t>
            </a:r>
            <a:r>
              <a:rPr lang="en-US" sz="2200" dirty="0" err="1" smtClean="0"/>
              <a:t>ngành</a:t>
            </a:r>
            <a:r>
              <a:rPr lang="en-US" sz="2200" dirty="0" smtClean="0"/>
              <a:t> </a:t>
            </a:r>
            <a:r>
              <a:rPr lang="en-US" sz="2200" dirty="0" err="1" smtClean="0"/>
              <a:t>điện</a:t>
            </a:r>
            <a:r>
              <a:rPr lang="en-US" sz="2200" dirty="0" smtClean="0"/>
              <a:t> </a:t>
            </a:r>
            <a:r>
              <a:rPr lang="en-US" sz="2200" dirty="0" err="1" smtClean="0"/>
              <a:t>khó</a:t>
            </a:r>
            <a:r>
              <a:rPr lang="en-US" sz="2200" dirty="0" smtClean="0"/>
              <a:t> </a:t>
            </a:r>
            <a:r>
              <a:rPr lang="en-US" sz="2200" dirty="0" err="1" smtClean="0"/>
              <a:t>đảm</a:t>
            </a:r>
            <a:r>
              <a:rPr lang="en-US" sz="2200" dirty="0" smtClean="0"/>
              <a:t> </a:t>
            </a:r>
            <a:r>
              <a:rPr lang="en-US" sz="2200" dirty="0" err="1" smtClean="0"/>
              <a:t>bảo</a:t>
            </a:r>
            <a:r>
              <a:rPr lang="en-US" sz="2200" dirty="0" smtClean="0"/>
              <a:t>, </a:t>
            </a:r>
            <a:r>
              <a:rPr lang="en-US" sz="2200" dirty="0" err="1" smtClean="0"/>
              <a:t>khó</a:t>
            </a:r>
            <a:r>
              <a:rPr lang="en-US" sz="2200" dirty="0" smtClean="0"/>
              <a:t> </a:t>
            </a:r>
            <a:r>
              <a:rPr lang="en-US" sz="2200" dirty="0" err="1" smtClean="0"/>
              <a:t>để</a:t>
            </a:r>
            <a:r>
              <a:rPr lang="en-US" sz="2200" dirty="0" smtClean="0"/>
              <a:t> </a:t>
            </a:r>
            <a:r>
              <a:rPr lang="en-US" sz="2200" dirty="0" err="1" smtClean="0"/>
              <a:t>phát</a:t>
            </a:r>
            <a:r>
              <a:rPr lang="en-US" sz="2200" dirty="0" smtClean="0"/>
              <a:t> </a:t>
            </a:r>
            <a:r>
              <a:rPr lang="en-US" sz="2200" dirty="0" err="1" smtClean="0"/>
              <a:t>triển</a:t>
            </a:r>
            <a:r>
              <a:rPr lang="en-US" sz="2200" dirty="0" smtClean="0"/>
              <a:t> </a:t>
            </a:r>
            <a:r>
              <a:rPr lang="en-US" sz="2200" dirty="0" err="1" smtClean="0"/>
              <a:t>mở</a:t>
            </a:r>
            <a:r>
              <a:rPr lang="en-US" sz="2200" dirty="0" smtClean="0"/>
              <a:t> </a:t>
            </a:r>
            <a:r>
              <a:rPr lang="en-US" sz="2200" dirty="0" err="1" smtClean="0"/>
              <a:t>rộng</a:t>
            </a:r>
            <a:r>
              <a:rPr lang="en-US" sz="2200" dirty="0" smtClean="0"/>
              <a:t> </a:t>
            </a:r>
            <a:r>
              <a:rPr lang="en-US" sz="2200" dirty="0" err="1" smtClean="0"/>
              <a:t>hệ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6" y="125953"/>
            <a:ext cx="10515600" cy="66813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)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Phân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tích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quan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hệ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doanh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thu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/chi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phí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hộ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sản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xuất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794084"/>
            <a:ext cx="11790947" cy="579922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</a:t>
            </a:r>
            <a:r>
              <a:rPr lang="en-US" sz="3000" dirty="0" err="1" smtClean="0"/>
              <a:t>Phân</a:t>
            </a:r>
            <a:r>
              <a:rPr lang="en-US" sz="3000" dirty="0" smtClean="0"/>
              <a:t> </a:t>
            </a:r>
            <a:r>
              <a:rPr lang="en-US" sz="3000" dirty="0" err="1" smtClean="0"/>
              <a:t>tích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02 </a:t>
            </a:r>
            <a:r>
              <a:rPr lang="en-US" sz="3000" dirty="0" err="1" smtClean="0"/>
              <a:t>hộ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</a:t>
            </a:r>
            <a:r>
              <a:rPr lang="en-US" sz="3000" dirty="0" err="1" smtClean="0"/>
              <a:t>độ</a:t>
            </a:r>
            <a:r>
              <a:rPr lang="en-US" sz="3000" dirty="0" smtClean="0"/>
              <a:t> </a:t>
            </a:r>
            <a:r>
              <a:rPr lang="en-US" sz="3000" dirty="0" err="1" smtClean="0"/>
              <a:t>chính</a:t>
            </a:r>
            <a:r>
              <a:rPr lang="en-US" sz="3000" dirty="0" smtClean="0"/>
              <a:t> </a:t>
            </a:r>
            <a:r>
              <a:rPr lang="en-US" sz="3000" dirty="0" err="1" smtClean="0"/>
              <a:t>xác</a:t>
            </a:r>
            <a:r>
              <a:rPr lang="en-US" sz="3000" dirty="0" smtClean="0"/>
              <a:t> </a:t>
            </a:r>
            <a:r>
              <a:rPr lang="en-US" sz="3000" dirty="0" err="1" smtClean="0"/>
              <a:t>về</a:t>
            </a:r>
            <a:r>
              <a:rPr lang="en-US" sz="3000" dirty="0" smtClean="0"/>
              <a:t> chi </a:t>
            </a:r>
            <a:r>
              <a:rPr lang="en-US" sz="3000" dirty="0" err="1" smtClean="0"/>
              <a:t>phí</a:t>
            </a:r>
            <a:r>
              <a:rPr lang="en-US" sz="3000" dirty="0" smtClean="0"/>
              <a:t> </a:t>
            </a:r>
            <a:r>
              <a:rPr lang="en-US" sz="3000" dirty="0" err="1" smtClean="0"/>
              <a:t>cao</a:t>
            </a:r>
            <a:r>
              <a:rPr lang="en-US" sz="3000" dirty="0" smtClean="0"/>
              <a:t>: &gt;110 kV </a:t>
            </a:r>
            <a:r>
              <a:rPr lang="en-US" sz="3000" dirty="0" err="1" smtClean="0"/>
              <a:t>và</a:t>
            </a:r>
            <a:r>
              <a:rPr lang="en-US" sz="3000" dirty="0" smtClean="0"/>
              <a:t> &lt; 6 kV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9157855" y="1462215"/>
            <a:ext cx="3034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2060"/>
                </a:solidFill>
              </a:rPr>
              <a:t>Hộ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mua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điện</a:t>
            </a:r>
            <a:r>
              <a:rPr lang="en-US" b="1" dirty="0" smtClean="0">
                <a:solidFill>
                  <a:srgbClr val="002060"/>
                </a:solidFill>
              </a:rPr>
              <a:t> ở </a:t>
            </a:r>
            <a:r>
              <a:rPr lang="en-US" b="1" dirty="0" err="1" smtClean="0">
                <a:solidFill>
                  <a:srgbClr val="002060"/>
                </a:solidFill>
              </a:rPr>
              <a:t>cấp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điện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áp</a:t>
            </a:r>
            <a:r>
              <a:rPr lang="en-US" b="1" dirty="0" smtClean="0">
                <a:solidFill>
                  <a:srgbClr val="002060"/>
                </a:solidFill>
              </a:rPr>
              <a:t> &gt;110 kV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= 85.5%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= 80.9%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Phù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hợp</a:t>
            </a:r>
            <a:r>
              <a:rPr lang="en-US" b="1" dirty="0" smtClean="0">
                <a:solidFill>
                  <a:srgbClr val="FF0000"/>
                </a:solidFill>
              </a:rPr>
              <a:t>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2060"/>
                </a:solidFill>
              </a:rPr>
              <a:t>Hộ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mua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điện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ở </a:t>
            </a:r>
            <a:r>
              <a:rPr lang="en-US" b="1" dirty="0" err="1" smtClean="0">
                <a:solidFill>
                  <a:srgbClr val="002060"/>
                </a:solidFill>
              </a:rPr>
              <a:t>cấp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điện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áp</a:t>
            </a:r>
            <a:r>
              <a:rPr lang="en-US" b="1" dirty="0" smtClean="0">
                <a:solidFill>
                  <a:srgbClr val="002060"/>
                </a:solidFill>
              </a:rPr>
              <a:t> &lt; 6kV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= 97%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= 101.2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Không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hợp</a:t>
            </a:r>
            <a:r>
              <a:rPr lang="en-US" b="1" dirty="0" smtClean="0">
                <a:solidFill>
                  <a:srgbClr val="FF0000"/>
                </a:solidFill>
              </a:rPr>
              <a:t> logic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Bù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chéo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xuất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" y="1357745"/>
            <a:ext cx="8872743" cy="49460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290"/>
            <a:ext cx="10515600" cy="95105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)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Phân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tích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Hộ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kinh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doanh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7116"/>
            <a:ext cx="10515600" cy="537993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ở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smtClean="0"/>
              <a:t>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: </a:t>
            </a:r>
            <a:r>
              <a:rPr lang="en-US" dirty="0"/>
              <a:t>68%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18.7%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13.3%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 smtClean="0"/>
              <a:t>điểm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2018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2644.8 </a:t>
            </a:r>
            <a:r>
              <a:rPr lang="en-US" dirty="0" err="1" smtClean="0"/>
              <a:t>đồng</a:t>
            </a:r>
            <a:r>
              <a:rPr lang="en-US" dirty="0" smtClean="0"/>
              <a:t>/kWh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/>
              <a:t>ở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&lt; 6 kV </a:t>
            </a:r>
            <a:r>
              <a:rPr lang="en-US" dirty="0" err="1"/>
              <a:t>gấp</a:t>
            </a:r>
            <a:r>
              <a:rPr lang="en-US" dirty="0"/>
              <a:t> 1.58 </a:t>
            </a:r>
            <a:r>
              <a:rPr lang="en-US" dirty="0" err="1"/>
              <a:t>lần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 </a:t>
            </a:r>
            <a:r>
              <a:rPr lang="en-US" dirty="0" err="1"/>
              <a:t>Tuy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chênh</a:t>
            </a:r>
            <a:r>
              <a:rPr lang="en-US" dirty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nay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 smtClean="0"/>
              <a:t>thụ</a:t>
            </a:r>
            <a:r>
              <a:rPr lang="en-US" dirty="0" smtClean="0"/>
              <a:t>. (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,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2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290"/>
            <a:ext cx="10515600" cy="95105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d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)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Hộ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hành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chính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sự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nghiệp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116"/>
            <a:ext cx="10840453" cy="498984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/>
              <a:t>chiếm</a:t>
            </a:r>
            <a:r>
              <a:rPr lang="en-US" dirty="0"/>
              <a:t> 3.78%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smtClean="0"/>
              <a:t>2018.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,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phổ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,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6 kV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1635.03 </a:t>
            </a:r>
            <a:r>
              <a:rPr lang="en-US" dirty="0" err="1"/>
              <a:t>đồng</a:t>
            </a:r>
            <a:r>
              <a:rPr lang="en-US" dirty="0"/>
              <a:t>/kWh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2018 </a:t>
            </a:r>
            <a:endParaRPr lang="en-US" dirty="0" smtClean="0"/>
          </a:p>
          <a:p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 (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): </a:t>
            </a:r>
            <a:r>
              <a:rPr lang="en-US" dirty="0"/>
              <a:t>87-92%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múi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(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30%),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chiếm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8-13%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chắc</a:t>
            </a:r>
            <a:r>
              <a:rPr lang="en-US" dirty="0"/>
              <a:t> </a:t>
            </a:r>
            <a:r>
              <a:rPr lang="en-US" dirty="0" err="1"/>
              <a:t>chắn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Doanh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đắp</a:t>
            </a:r>
            <a:r>
              <a:rPr lang="en-US" b="1" dirty="0" smtClean="0">
                <a:solidFill>
                  <a:srgbClr val="FF0000"/>
                </a:solidFill>
              </a:rPr>
              <a:t> chi </a:t>
            </a:r>
            <a:r>
              <a:rPr lang="en-US" b="1" dirty="0" err="1" smtClean="0">
                <a:solidFill>
                  <a:srgbClr val="FF0000"/>
                </a:solidFill>
              </a:rPr>
              <a:t>phí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793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e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)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Phân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tích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hộ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tiêu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dùng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sinh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hoạt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7937"/>
            <a:ext cx="10515600" cy="62863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thụ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101 </a:t>
            </a:r>
            <a:r>
              <a:rPr lang="en-US" dirty="0" err="1"/>
              <a:t>đến</a:t>
            </a:r>
            <a:r>
              <a:rPr lang="en-US" dirty="0"/>
              <a:t> 200 kWh/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(37% </a:t>
            </a:r>
            <a:r>
              <a:rPr lang="en-US" dirty="0" err="1"/>
              <a:t>năm</a:t>
            </a:r>
            <a:r>
              <a:rPr lang="en-US" dirty="0"/>
              <a:t> 2018)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301 </a:t>
            </a:r>
            <a:r>
              <a:rPr lang="en-US" dirty="0" err="1"/>
              <a:t>đến</a:t>
            </a:r>
            <a:r>
              <a:rPr lang="en-US" dirty="0"/>
              <a:t> 400 </a:t>
            </a:r>
            <a:r>
              <a:rPr lang="en-US" dirty="0" smtClean="0"/>
              <a:t>kWh/</a:t>
            </a:r>
            <a:r>
              <a:rPr lang="en-US" dirty="0" err="1" smtClean="0"/>
              <a:t>tháng</a:t>
            </a:r>
            <a:r>
              <a:rPr lang="en-US" dirty="0" smtClean="0"/>
              <a:t> (5.3%).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/>
              <a:t>xu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,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rệt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100 kWh/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.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lũy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72.5%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200kWh/</a:t>
            </a:r>
            <a:r>
              <a:rPr lang="en-US" dirty="0" err="1"/>
              <a:t>tháng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93% </a:t>
            </a:r>
            <a:r>
              <a:rPr lang="en-US" dirty="0" err="1"/>
              <a:t>dưới</a:t>
            </a:r>
            <a:r>
              <a:rPr lang="en-US" dirty="0"/>
              <a:t> 400 kWh/</a:t>
            </a:r>
            <a:r>
              <a:rPr lang="en-US" dirty="0" err="1"/>
              <a:t>tháng</a:t>
            </a:r>
            <a:r>
              <a:rPr lang="en-US" dirty="0"/>
              <a:t> (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smtClean="0"/>
              <a:t>2018), </a:t>
            </a:r>
            <a:r>
              <a:rPr lang="en-US" dirty="0" err="1" smtClean="0"/>
              <a:t>tức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7%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400 kWh/</a:t>
            </a:r>
            <a:r>
              <a:rPr lang="en-US" dirty="0" err="1" smtClean="0"/>
              <a:t>tháng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tích</a:t>
            </a:r>
            <a:r>
              <a:rPr lang="en-US" b="1" dirty="0" smtClean="0"/>
              <a:t>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lượng</a:t>
            </a:r>
            <a:r>
              <a:rPr lang="en-US" b="1" dirty="0" smtClean="0"/>
              <a:t>:</a:t>
            </a:r>
          </a:p>
          <a:p>
            <a:pPr lvl="1"/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smtClean="0"/>
              <a:t>100kWh/</a:t>
            </a:r>
            <a:r>
              <a:rPr lang="en-US" dirty="0" err="1" smtClean="0"/>
              <a:t>tháng</a:t>
            </a:r>
            <a:r>
              <a:rPr lang="en-US" dirty="0" smtClean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EVN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72%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40-47%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300 kWh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(10% </a:t>
            </a:r>
            <a:r>
              <a:rPr lang="en-US" dirty="0" err="1"/>
              <a:t>đến</a:t>
            </a:r>
            <a:r>
              <a:rPr lang="en-US" dirty="0"/>
              <a:t> 13%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)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/>
              <a:t>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(128.6% </a:t>
            </a:r>
            <a:r>
              <a:rPr lang="en-US" dirty="0" err="1"/>
              <a:t>năm</a:t>
            </a:r>
            <a:r>
              <a:rPr lang="en-US" dirty="0"/>
              <a:t> 2016, 128.64% </a:t>
            </a:r>
            <a:r>
              <a:rPr lang="en-US" dirty="0" err="1"/>
              <a:t>năm</a:t>
            </a:r>
            <a:r>
              <a:rPr lang="en-US" dirty="0"/>
              <a:t> 2017 </a:t>
            </a:r>
            <a:r>
              <a:rPr lang="en-US" dirty="0" err="1"/>
              <a:t>và</a:t>
            </a:r>
            <a:r>
              <a:rPr lang="en-US" dirty="0"/>
              <a:t> 130.6</a:t>
            </a:r>
            <a:r>
              <a:rPr lang="en-US" dirty="0" smtClean="0"/>
              <a:t>%.</a:t>
            </a:r>
          </a:p>
          <a:p>
            <a:pPr lvl="1"/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(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)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tỷ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ở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, </a:t>
            </a:r>
            <a:r>
              <a:rPr lang="en-US" dirty="0" err="1" smtClean="0"/>
              <a:t>gây</a:t>
            </a:r>
            <a:r>
              <a:rPr lang="en-US" dirty="0" smtClean="0"/>
              <a:t> chi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.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290"/>
            <a:ext cx="10515600" cy="5478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thụ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81345"/>
              </p:ext>
            </p:extLst>
          </p:nvPr>
        </p:nvGraphicFramePr>
        <p:xfrm>
          <a:off x="838200" y="929690"/>
          <a:ext cx="10515602" cy="497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639">
                  <a:extLst>
                    <a:ext uri="{9D8B030D-6E8A-4147-A177-3AD203B41FA5}">
                      <a16:colId xmlns:a16="http://schemas.microsoft.com/office/drawing/2014/main" val="1226020559"/>
                    </a:ext>
                  </a:extLst>
                </a:gridCol>
                <a:gridCol w="1482555">
                  <a:extLst>
                    <a:ext uri="{9D8B030D-6E8A-4147-A177-3AD203B41FA5}">
                      <a16:colId xmlns:a16="http://schemas.microsoft.com/office/drawing/2014/main" val="416493254"/>
                    </a:ext>
                  </a:extLst>
                </a:gridCol>
                <a:gridCol w="1560096">
                  <a:extLst>
                    <a:ext uri="{9D8B030D-6E8A-4147-A177-3AD203B41FA5}">
                      <a16:colId xmlns:a16="http://schemas.microsoft.com/office/drawing/2014/main" val="4156790005"/>
                    </a:ext>
                  </a:extLst>
                </a:gridCol>
                <a:gridCol w="1560096">
                  <a:extLst>
                    <a:ext uri="{9D8B030D-6E8A-4147-A177-3AD203B41FA5}">
                      <a16:colId xmlns:a16="http://schemas.microsoft.com/office/drawing/2014/main" val="3668368688"/>
                    </a:ext>
                  </a:extLst>
                </a:gridCol>
                <a:gridCol w="1560096">
                  <a:extLst>
                    <a:ext uri="{9D8B030D-6E8A-4147-A177-3AD203B41FA5}">
                      <a16:colId xmlns:a16="http://schemas.microsoft.com/office/drawing/2014/main" val="3716618750"/>
                    </a:ext>
                  </a:extLst>
                </a:gridCol>
                <a:gridCol w="1523060">
                  <a:extLst>
                    <a:ext uri="{9D8B030D-6E8A-4147-A177-3AD203B41FA5}">
                      <a16:colId xmlns:a16="http://schemas.microsoft.com/office/drawing/2014/main" val="2717812514"/>
                    </a:ext>
                  </a:extLst>
                </a:gridCol>
                <a:gridCol w="1523060">
                  <a:extLst>
                    <a:ext uri="{9D8B030D-6E8A-4147-A177-3AD203B41FA5}">
                      <a16:colId xmlns:a16="http://schemas.microsoft.com/office/drawing/2014/main" val="2598360687"/>
                    </a:ext>
                  </a:extLst>
                </a:gridCol>
              </a:tblGrid>
              <a:tr h="406611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Cơ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cấu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của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hộ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sinh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hoạt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theo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nhập</a:t>
                      </a:r>
                      <a:r>
                        <a:rPr lang="en-US" sz="2000" dirty="0">
                          <a:effectLst/>
                        </a:rPr>
                        <a:t> (%)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804"/>
                  </a:ext>
                </a:extLst>
              </a:tr>
              <a:tr h="713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Dưới</a:t>
                      </a:r>
                      <a:r>
                        <a:rPr lang="en-US" sz="2000" dirty="0">
                          <a:effectLst/>
                        </a:rPr>
                        <a:t> 5 </a:t>
                      </a:r>
                      <a:r>
                        <a:rPr lang="en-US" sz="2000" dirty="0" err="1">
                          <a:effectLst/>
                        </a:rPr>
                        <a:t>tr</a:t>
                      </a:r>
                      <a:r>
                        <a:rPr lang="en-US" sz="2000" dirty="0">
                          <a:effectLst/>
                        </a:rPr>
                        <a:t> VND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Từ</a:t>
                      </a:r>
                      <a:r>
                        <a:rPr lang="en-US" sz="2000" dirty="0">
                          <a:effectLst/>
                        </a:rPr>
                        <a:t> 5tr </a:t>
                      </a:r>
                      <a:r>
                        <a:rPr lang="en-US" sz="2000" dirty="0" err="1">
                          <a:effectLst/>
                        </a:rPr>
                        <a:t>đến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dưới</a:t>
                      </a:r>
                      <a:r>
                        <a:rPr lang="en-US" sz="2000" dirty="0">
                          <a:effectLst/>
                        </a:rPr>
                        <a:t> 10tr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Từ</a:t>
                      </a:r>
                      <a:r>
                        <a:rPr lang="en-US" sz="2000" dirty="0">
                          <a:effectLst/>
                        </a:rPr>
                        <a:t> 10tr </a:t>
                      </a:r>
                      <a:r>
                        <a:rPr lang="en-US" sz="2000" dirty="0" err="1">
                          <a:effectLst/>
                        </a:rPr>
                        <a:t>đến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dưới</a:t>
                      </a:r>
                      <a:r>
                        <a:rPr lang="en-US" sz="2000" dirty="0">
                          <a:effectLst/>
                        </a:rPr>
                        <a:t> 15tr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Từ 15tr đến dưới 20tr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Trên 20 tr VNĐ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278375"/>
                  </a:ext>
                </a:extLst>
              </a:tr>
              <a:tr h="387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9.31%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21.20%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24.42%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28.61%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16.45%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810119"/>
                  </a:ext>
                </a:extLst>
              </a:tr>
              <a:tr h="387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8.61%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18.12%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25.75%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29.50%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18.02%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911688"/>
                  </a:ext>
                </a:extLst>
              </a:tr>
              <a:tr h="387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7.20%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16.30%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26.40%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30.90%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19.20%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005839"/>
                  </a:ext>
                </a:extLst>
              </a:tr>
              <a:tr h="387248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Tỷ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lệ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tiền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điện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thu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nhập</a:t>
                      </a:r>
                      <a:r>
                        <a:rPr lang="en-US" sz="2000" dirty="0">
                          <a:effectLst/>
                        </a:rPr>
                        <a:t> % (</a:t>
                      </a:r>
                      <a:r>
                        <a:rPr lang="en-US" sz="2000" dirty="0" err="1">
                          <a:effectLst/>
                        </a:rPr>
                        <a:t>Sắp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xếp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theo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trật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tự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nhập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thấp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tiêu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dùng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thấp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728226"/>
                  </a:ext>
                </a:extLst>
              </a:tr>
              <a:tr h="7538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Thu nhập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Dưới 5 tr VND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Từ 5tr đến dưới 10tr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Từ 10tr đến dưới 15tr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Từ 15tr đến dưới 20tr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Trên</a:t>
                      </a:r>
                      <a:r>
                        <a:rPr lang="en-US" sz="2000" dirty="0">
                          <a:effectLst/>
                        </a:rPr>
                        <a:t> 20 </a:t>
                      </a:r>
                      <a:r>
                        <a:rPr lang="en-US" sz="2000" dirty="0" err="1">
                          <a:effectLst/>
                        </a:rPr>
                        <a:t>tr</a:t>
                      </a:r>
                      <a:r>
                        <a:rPr lang="en-US" sz="2000" dirty="0">
                          <a:effectLst/>
                        </a:rPr>
                        <a:t> VNĐ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20602"/>
                  </a:ext>
                </a:extLst>
              </a:tr>
              <a:tr h="387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3,000,000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7,500,000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12,500,000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17,500,000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25,000,000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30,000,000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42926544"/>
                  </a:ext>
                </a:extLst>
              </a:tr>
              <a:tr h="387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1.53%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1.50%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1.83%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2.42%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2.65%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5.17%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4000800"/>
                  </a:ext>
                </a:extLst>
              </a:tr>
              <a:tr h="387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1.33%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1.51%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1.83%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2.42%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2.65%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5.12%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141626"/>
                  </a:ext>
                </a:extLst>
              </a:tr>
              <a:tr h="387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1.35%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1.61%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1.92%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2.53%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2.77%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5.67%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2056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1789" y="6028895"/>
            <a:ext cx="10828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</a:rPr>
              <a:t>Tỉ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lệ</a:t>
            </a:r>
            <a:r>
              <a:rPr lang="en-US" sz="2400" b="1" dirty="0" smtClean="0">
                <a:solidFill>
                  <a:srgbClr val="FF0000"/>
                </a:solidFill>
              </a:rPr>
              <a:t> chi </a:t>
            </a:r>
            <a:r>
              <a:rPr lang="en-US" sz="2400" b="1" dirty="0" err="1" smtClean="0">
                <a:solidFill>
                  <a:srgbClr val="FF0000"/>
                </a:solidFill>
              </a:rPr>
              <a:t>tiêu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thu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hộ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tiêu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</a:rPr>
              <a:t> so </a:t>
            </a:r>
            <a:r>
              <a:rPr lang="en-US" sz="2400" b="1" dirty="0" err="1" smtClean="0">
                <a:solidFill>
                  <a:srgbClr val="FF0000"/>
                </a:solidFill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hộ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tiêu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điện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Tổng</a:t>
            </a:r>
            <a:r>
              <a:rPr lang="en-US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nghiên</a:t>
            </a:r>
            <a:r>
              <a:rPr lang="en-US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cứu</a:t>
            </a:r>
            <a:endParaRPr lang="en-US" sz="36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7116"/>
            <a:ext cx="10896600" cy="529681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TÍNH CẤP THIẾT CỦA ĐỀ ÁN 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Quyết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 28/2014/QĐ-</a:t>
            </a:r>
            <a:r>
              <a:rPr lang="en-US" dirty="0" err="1">
                <a:solidFill>
                  <a:srgbClr val="002060"/>
                </a:solidFill>
              </a:rPr>
              <a:t>TTg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tướng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phủ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cấu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lẻ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lực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đã</a:t>
            </a:r>
            <a:r>
              <a:rPr lang="en-US" dirty="0" smtClean="0">
                <a:solidFill>
                  <a:srgbClr val="002060"/>
                </a:solidFill>
              </a:rPr>
              <a:t> 5 </a:t>
            </a:r>
            <a:r>
              <a:rPr lang="en-US" dirty="0" err="1" smtClean="0">
                <a:solidFill>
                  <a:srgbClr val="002060"/>
                </a:solidFill>
              </a:rPr>
              <a:t>năm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luận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hội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hợp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đặc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biệt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lần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chỉnh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tháng</a:t>
            </a:r>
            <a:r>
              <a:rPr lang="en-US" dirty="0">
                <a:solidFill>
                  <a:srgbClr val="002060"/>
                </a:solidFill>
              </a:rPr>
              <a:t> 3/2019.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chủ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nóng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đổi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tọa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đàm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rgbClr val="002060"/>
                </a:solidFill>
              </a:rPr>
              <a:t>Thực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nghiên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cứu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triển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hoàn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khung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năng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lượng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làm</a:t>
            </a:r>
            <a:r>
              <a:rPr lang="en-US" dirty="0" smtClean="0">
                <a:solidFill>
                  <a:srgbClr val="002060"/>
                </a:solidFill>
              </a:rPr>
              <a:t> 1 </a:t>
            </a:r>
            <a:r>
              <a:rPr lang="en-US" dirty="0" err="1" smtClean="0">
                <a:solidFill>
                  <a:srgbClr val="002060"/>
                </a:solidFill>
              </a:rPr>
              <a:t>nội</a:t>
            </a:r>
            <a:r>
              <a:rPr lang="en-US" dirty="0" smtClean="0">
                <a:solidFill>
                  <a:srgbClr val="002060"/>
                </a:solidFill>
              </a:rPr>
              <a:t> dung </a:t>
            </a:r>
            <a:r>
              <a:rPr lang="en-US" dirty="0" err="1" smtClean="0">
                <a:solidFill>
                  <a:srgbClr val="002060"/>
                </a:solidFill>
              </a:rPr>
              <a:t>quan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trọng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nước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lượng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/>
              <a:t>hỏi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 smtClean="0"/>
              <a:t>nhất</a:t>
            </a:r>
            <a:r>
              <a:rPr lang="en-US" b="1" dirty="0" smtClean="0"/>
              <a:t>: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hệ</a:t>
            </a:r>
            <a:r>
              <a:rPr lang="en-US" b="1" dirty="0"/>
              <a:t> </a:t>
            </a:r>
            <a:r>
              <a:rPr lang="en-US" b="1" dirty="0" err="1"/>
              <a:t>thống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 </a:t>
            </a:r>
            <a:r>
              <a:rPr lang="en-US" b="1" dirty="0" err="1"/>
              <a:t>lẻ</a:t>
            </a:r>
            <a:r>
              <a:rPr lang="en-US" b="1" dirty="0"/>
              <a:t> </a:t>
            </a:r>
            <a:r>
              <a:rPr lang="en-US" b="1" dirty="0" err="1"/>
              <a:t>điện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còn</a:t>
            </a:r>
            <a:r>
              <a:rPr lang="en-US" b="1" dirty="0"/>
              <a:t> </a:t>
            </a:r>
            <a:r>
              <a:rPr lang="en-US" b="1" dirty="0" err="1"/>
              <a:t>phản</a:t>
            </a:r>
            <a:r>
              <a:rPr lang="en-US" b="1" dirty="0"/>
              <a:t> </a:t>
            </a:r>
            <a:r>
              <a:rPr lang="en-US" b="1" dirty="0" err="1"/>
              <a:t>ánh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hợp</a:t>
            </a:r>
            <a:r>
              <a:rPr lang="en-US" b="1" dirty="0"/>
              <a:t> </a:t>
            </a:r>
            <a:r>
              <a:rPr lang="en-US" b="1" dirty="0" err="1"/>
              <a:t>lý</a:t>
            </a:r>
            <a:r>
              <a:rPr lang="en-US" b="1" dirty="0"/>
              <a:t> </a:t>
            </a:r>
            <a:r>
              <a:rPr lang="en-US" b="1" dirty="0" err="1"/>
              <a:t>bối</a:t>
            </a:r>
            <a:r>
              <a:rPr lang="en-US" b="1" dirty="0"/>
              <a:t> </a:t>
            </a:r>
            <a:r>
              <a:rPr lang="en-US" b="1" dirty="0" err="1"/>
              <a:t>cảnh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điện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giai</a:t>
            </a:r>
            <a:r>
              <a:rPr lang="en-US" b="1" dirty="0"/>
              <a:t> </a:t>
            </a:r>
            <a:r>
              <a:rPr lang="en-US" b="1" dirty="0" err="1"/>
              <a:t>đoạn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nay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sắp</a:t>
            </a:r>
            <a:r>
              <a:rPr lang="en-US" b="1" dirty="0" smtClean="0"/>
              <a:t> </a:t>
            </a:r>
            <a:r>
              <a:rPr lang="en-US" b="1" dirty="0" err="1" smtClean="0"/>
              <a:t>tới</a:t>
            </a:r>
            <a:r>
              <a:rPr lang="en-US" b="1" dirty="0" smtClean="0"/>
              <a:t> hay </a:t>
            </a:r>
            <a:r>
              <a:rPr lang="en-US" b="1" dirty="0" err="1" smtClean="0"/>
              <a:t>không</a:t>
            </a:r>
            <a:r>
              <a:rPr lang="en-US" b="1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600"/>
            <a:ext cx="10515600" cy="611984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900546"/>
            <a:ext cx="11734799" cy="5860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2.2.4 </a:t>
            </a:r>
            <a:r>
              <a:rPr lang="en-US" b="1" dirty="0" err="1">
                <a:solidFill>
                  <a:srgbClr val="C00000"/>
                </a:solidFill>
              </a:rPr>
              <a:t>T</a:t>
            </a:r>
            <a:r>
              <a:rPr lang="en-US" b="1" dirty="0" err="1" smtClean="0">
                <a:solidFill>
                  <a:srgbClr val="C00000"/>
                </a:solidFill>
              </a:rPr>
              <a:t>ổng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hợp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các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phân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tích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đánh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giá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cơ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cấu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biểu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giá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điện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theo</a:t>
            </a:r>
            <a:r>
              <a:rPr lang="en-US" b="1" dirty="0">
                <a:solidFill>
                  <a:srgbClr val="C00000"/>
                </a:solidFill>
              </a:rPr>
              <a:t> chi </a:t>
            </a:r>
            <a:r>
              <a:rPr lang="en-US" b="1" dirty="0" err="1">
                <a:solidFill>
                  <a:srgbClr val="C00000"/>
                </a:solidFill>
              </a:rPr>
              <a:t>phí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cung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ứng</a:t>
            </a: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b="1" u="sng" dirty="0" err="1" smtClean="0"/>
              <a:t>Chỉ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tiêu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giá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bán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lẻ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điện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bình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quân</a:t>
            </a:r>
            <a:r>
              <a:rPr lang="en-US" dirty="0" smtClean="0"/>
              <a:t>: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lãi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thẩm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Ưu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: </a:t>
            </a:r>
          </a:p>
          <a:p>
            <a:pPr lvl="2"/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bổ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,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u="sng" dirty="0" err="1"/>
              <a:t>tính</a:t>
            </a:r>
            <a:r>
              <a:rPr lang="en-US" u="sng" dirty="0"/>
              <a:t> </a:t>
            </a:r>
            <a:r>
              <a:rPr lang="en-US" u="sng" dirty="0" err="1"/>
              <a:t>đủ</a:t>
            </a:r>
            <a:r>
              <a:rPr lang="en-US" u="sng" dirty="0"/>
              <a:t> </a:t>
            </a:r>
            <a:r>
              <a:rPr lang="en-US" u="sng" dirty="0" err="1"/>
              <a:t>các</a:t>
            </a:r>
            <a:r>
              <a:rPr lang="en-US" u="sng" dirty="0"/>
              <a:t> chi </a:t>
            </a:r>
            <a:r>
              <a:rPr lang="en-US" u="sng" dirty="0" err="1"/>
              <a:t>phí</a:t>
            </a:r>
            <a:r>
              <a:rPr lang="en-US" u="sng" dirty="0"/>
              <a:t> </a:t>
            </a:r>
            <a:r>
              <a:rPr lang="en-US" u="sng" dirty="0" err="1"/>
              <a:t>hiện</a:t>
            </a:r>
            <a:r>
              <a:rPr lang="en-US" u="sng" dirty="0"/>
              <a:t> </a:t>
            </a:r>
            <a:r>
              <a:rPr lang="en-US" u="sng" dirty="0" err="1"/>
              <a:t>hành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Tồn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err="1" smtClean="0"/>
              <a:t>Lãi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: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chemeClr val="tx1"/>
                </a:solidFill>
              </a:rPr>
              <a:t>Giá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bán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lẻ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bình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quân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thấp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,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: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1 </a:t>
            </a:r>
            <a:r>
              <a:rPr lang="en-US" dirty="0" err="1" smtClean="0"/>
              <a:t>năm</a:t>
            </a:r>
            <a:r>
              <a:rPr lang="en-US" dirty="0" smtClean="0"/>
              <a:t> (</a:t>
            </a:r>
            <a:r>
              <a:rPr lang="en-US" dirty="0" err="1" smtClean="0"/>
              <a:t>hơi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),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 smtClean="0"/>
              <a:t>gian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tuân</a:t>
            </a:r>
            <a:r>
              <a:rPr lang="en-US" dirty="0" smtClean="0"/>
              <a:t> </a:t>
            </a:r>
            <a:r>
              <a:rPr lang="en-US" dirty="0" err="1" smtClean="0"/>
              <a:t>thủ</a:t>
            </a:r>
            <a:r>
              <a:rPr lang="en-US" dirty="0" smtClean="0"/>
              <a:t>),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317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8" y="673768"/>
            <a:ext cx="11388437" cy="5893287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dirty="0" smtClean="0"/>
              <a:t> </a:t>
            </a:r>
            <a:r>
              <a:rPr lang="en-US" b="1" dirty="0" err="1" smtClean="0"/>
              <a:t>Giá</a:t>
            </a:r>
            <a:r>
              <a:rPr lang="en-US" b="1" dirty="0" smtClean="0"/>
              <a:t> </a:t>
            </a:r>
            <a:r>
              <a:rPr lang="en-US" b="1" dirty="0" err="1"/>
              <a:t>điện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điện</a:t>
            </a:r>
            <a:r>
              <a:rPr lang="en-US" b="1" dirty="0"/>
              <a:t> </a:t>
            </a:r>
            <a:r>
              <a:rPr lang="en-US" b="1" dirty="0" err="1" smtClean="0"/>
              <a:t>áp</a:t>
            </a:r>
            <a:r>
              <a:rPr lang="en-US" b="1" dirty="0" smtClean="0"/>
              <a:t>,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thời</a:t>
            </a:r>
            <a:r>
              <a:rPr lang="en-US" b="1" dirty="0"/>
              <a:t> </a:t>
            </a:r>
            <a:r>
              <a:rPr lang="en-US" b="1" dirty="0" err="1" smtClean="0"/>
              <a:t>gian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r>
              <a:rPr lang="en-US" b="1" dirty="0" smtClean="0"/>
              <a:t> SHBT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sz="3200" b="1" u="sng" dirty="0" err="1" smtClean="0">
                <a:solidFill>
                  <a:srgbClr val="002060"/>
                </a:solidFill>
              </a:rPr>
              <a:t>Ưu</a:t>
            </a:r>
            <a:r>
              <a:rPr lang="en-US" sz="3200" b="1" u="sng" dirty="0" smtClean="0">
                <a:solidFill>
                  <a:srgbClr val="002060"/>
                </a:solidFill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điểm</a:t>
            </a:r>
            <a:endParaRPr lang="en-US" sz="3200" b="1" u="sng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tổng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: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biểu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tới</a:t>
            </a:r>
            <a:r>
              <a:rPr lang="en-US" sz="3200" dirty="0" smtClean="0"/>
              <a:t> </a:t>
            </a:r>
            <a:r>
              <a:rPr lang="en-US" sz="3200" dirty="0" err="1" smtClean="0"/>
              <a:t>mục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phản</a:t>
            </a:r>
            <a:r>
              <a:rPr lang="en-US" sz="3200" dirty="0" smtClean="0"/>
              <a:t> </a:t>
            </a:r>
            <a:r>
              <a:rPr lang="en-US" sz="3200" dirty="0" err="1" smtClean="0"/>
              <a:t>ánh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logic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các</a:t>
            </a:r>
            <a:r>
              <a:rPr lang="en-US" sz="3200" u="sng" dirty="0" smtClean="0"/>
              <a:t> chi </a:t>
            </a:r>
            <a:r>
              <a:rPr lang="en-US" sz="3200" u="sng" dirty="0" err="1" smtClean="0"/>
              <a:t>phí</a:t>
            </a:r>
            <a:r>
              <a:rPr lang="en-US" sz="3200" dirty="0" smtClean="0"/>
              <a:t>,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bản</a:t>
            </a:r>
            <a:r>
              <a:rPr lang="en-US" sz="3200" dirty="0" smtClean="0"/>
              <a:t> </a:t>
            </a:r>
            <a:r>
              <a:rPr lang="en-US" sz="3200" dirty="0" err="1" smtClean="0"/>
              <a:t>phát</a:t>
            </a:r>
            <a:r>
              <a:rPr lang="en-US" sz="3200" dirty="0" smtClean="0"/>
              <a:t> </a:t>
            </a:r>
            <a:r>
              <a:rPr lang="en-US" sz="3200" dirty="0" err="1" smtClean="0"/>
              <a:t>huy</a:t>
            </a:r>
            <a:r>
              <a:rPr lang="en-US" sz="3200" dirty="0" smtClean="0"/>
              <a:t> </a:t>
            </a:r>
            <a:r>
              <a:rPr lang="en-US" sz="3200" dirty="0" err="1" smtClean="0"/>
              <a:t>hiệu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:</a:t>
            </a:r>
          </a:p>
          <a:p>
            <a:pPr lvl="2"/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ánh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: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thấp</a:t>
            </a:r>
            <a:r>
              <a:rPr lang="en-US" sz="2800" dirty="0"/>
              <a:t> </a:t>
            </a:r>
            <a:r>
              <a:rPr lang="en-US" sz="2800" dirty="0" err="1"/>
              <a:t>mức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(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chi </a:t>
            </a:r>
            <a:r>
              <a:rPr lang="en-US" sz="2800" dirty="0" err="1"/>
              <a:t>phí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,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tăng</a:t>
            </a:r>
            <a:r>
              <a:rPr lang="en-US" sz="2800" dirty="0"/>
              <a:t>).</a:t>
            </a:r>
          </a:p>
          <a:p>
            <a:pPr lvl="2"/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thấp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ánh</a:t>
            </a:r>
            <a:r>
              <a:rPr lang="en-US" sz="2800" dirty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/>
              <a:t>tắc</a:t>
            </a:r>
            <a:r>
              <a:rPr lang="en-US" sz="2800" dirty="0"/>
              <a:t> chi </a:t>
            </a:r>
            <a:r>
              <a:rPr lang="en-US" sz="2800" dirty="0" err="1"/>
              <a:t>phí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.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góp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san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tải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phẳng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, </a:t>
            </a:r>
            <a:r>
              <a:rPr lang="en-US" sz="2800" dirty="0" err="1"/>
              <a:t>góp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thác</a:t>
            </a:r>
            <a:r>
              <a:rPr lang="en-US" sz="2800" dirty="0"/>
              <a:t> </a:t>
            </a:r>
            <a:r>
              <a:rPr lang="en-US" sz="2800" dirty="0" err="1"/>
              <a:t>tối</a:t>
            </a:r>
            <a:r>
              <a:rPr lang="en-US" sz="2800" dirty="0"/>
              <a:t> </a:t>
            </a:r>
            <a:r>
              <a:rPr lang="en-US" sz="2800" dirty="0" err="1"/>
              <a:t>ưu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.</a:t>
            </a:r>
          </a:p>
          <a:p>
            <a:pPr lvl="2"/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bậc</a:t>
            </a:r>
            <a:r>
              <a:rPr lang="en-US" sz="2800" dirty="0"/>
              <a:t> thang: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đắt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hộ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317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673768"/>
            <a:ext cx="11804073" cy="6184231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en-US" b="1" dirty="0" smtClean="0"/>
              <a:t> </a:t>
            </a:r>
            <a:r>
              <a:rPr lang="en-US" sz="3000" b="1" dirty="0" err="1" smtClean="0"/>
              <a:t>Giá</a:t>
            </a:r>
            <a:r>
              <a:rPr lang="en-US" sz="3000" b="1" dirty="0" smtClean="0"/>
              <a:t> </a:t>
            </a:r>
            <a:r>
              <a:rPr lang="en-US" sz="3000" b="1" dirty="0" err="1"/>
              <a:t>điện</a:t>
            </a:r>
            <a:r>
              <a:rPr lang="en-US" sz="3000" b="1" dirty="0"/>
              <a:t> </a:t>
            </a:r>
            <a:r>
              <a:rPr lang="en-US" sz="3000" b="1" dirty="0" err="1"/>
              <a:t>theo</a:t>
            </a:r>
            <a:r>
              <a:rPr lang="en-US" sz="3000" b="1" dirty="0"/>
              <a:t> </a:t>
            </a:r>
            <a:r>
              <a:rPr lang="en-US" sz="3000" b="1" dirty="0" err="1"/>
              <a:t>cấp</a:t>
            </a:r>
            <a:r>
              <a:rPr lang="en-US" sz="3000" b="1" dirty="0"/>
              <a:t> </a:t>
            </a:r>
            <a:r>
              <a:rPr lang="en-US" sz="3000" b="1" dirty="0" err="1"/>
              <a:t>điện</a:t>
            </a:r>
            <a:r>
              <a:rPr lang="en-US" sz="3000" b="1" dirty="0"/>
              <a:t> </a:t>
            </a:r>
            <a:r>
              <a:rPr lang="en-US" sz="3000" b="1" dirty="0" err="1"/>
              <a:t>áp</a:t>
            </a:r>
            <a:r>
              <a:rPr lang="en-US" sz="3000" b="1" dirty="0"/>
              <a:t>, </a:t>
            </a:r>
            <a:r>
              <a:rPr lang="en-US" sz="3000" b="1" dirty="0" err="1"/>
              <a:t>theo</a:t>
            </a:r>
            <a:r>
              <a:rPr lang="en-US" sz="3000" b="1" dirty="0"/>
              <a:t> </a:t>
            </a:r>
            <a:r>
              <a:rPr lang="en-US" sz="3000" b="1" dirty="0" err="1"/>
              <a:t>thời</a:t>
            </a:r>
            <a:r>
              <a:rPr lang="en-US" sz="3000" b="1" dirty="0"/>
              <a:t> </a:t>
            </a:r>
            <a:r>
              <a:rPr lang="en-US" sz="3000" b="1" dirty="0" err="1"/>
              <a:t>gian</a:t>
            </a:r>
            <a:r>
              <a:rPr lang="en-US" sz="3000" b="1" dirty="0"/>
              <a:t> </a:t>
            </a:r>
            <a:r>
              <a:rPr lang="en-US" sz="3000" b="1" dirty="0" err="1"/>
              <a:t>và</a:t>
            </a:r>
            <a:r>
              <a:rPr lang="en-US" sz="3000" b="1" dirty="0"/>
              <a:t> </a:t>
            </a:r>
            <a:r>
              <a:rPr lang="en-US" sz="3000" b="1" dirty="0" err="1"/>
              <a:t>giá</a:t>
            </a:r>
            <a:r>
              <a:rPr lang="en-US" sz="3000" b="1" dirty="0"/>
              <a:t> SHBT</a:t>
            </a:r>
          </a:p>
          <a:p>
            <a:pPr lvl="1">
              <a:spcAft>
                <a:spcPts val="0"/>
              </a:spcAft>
            </a:pPr>
            <a:r>
              <a:rPr lang="en-US" sz="3000" b="1" u="sng" dirty="0" err="1" smtClean="0">
                <a:solidFill>
                  <a:srgbClr val="002060"/>
                </a:solidFill>
              </a:rPr>
              <a:t>Tồn</a:t>
            </a:r>
            <a:r>
              <a:rPr lang="en-US" sz="3000" b="1" u="sng" dirty="0" smtClean="0">
                <a:solidFill>
                  <a:srgbClr val="002060"/>
                </a:solidFill>
              </a:rPr>
              <a:t> </a:t>
            </a:r>
            <a:r>
              <a:rPr lang="en-US" sz="3000" b="1" u="sng" dirty="0" err="1" smtClean="0">
                <a:solidFill>
                  <a:srgbClr val="002060"/>
                </a:solidFill>
              </a:rPr>
              <a:t>tại</a:t>
            </a:r>
            <a:r>
              <a:rPr lang="en-US" sz="3000" b="1" u="sng" dirty="0" smtClean="0">
                <a:solidFill>
                  <a:srgbClr val="002060"/>
                </a:solidFill>
              </a:rPr>
              <a:t>: </a:t>
            </a:r>
            <a:r>
              <a:rPr lang="en-US" sz="3000" b="1" u="sng" dirty="0" err="1" smtClean="0">
                <a:solidFill>
                  <a:srgbClr val="002060"/>
                </a:solidFill>
              </a:rPr>
              <a:t>Phân</a:t>
            </a:r>
            <a:r>
              <a:rPr lang="en-US" sz="3000" b="1" u="sng" dirty="0" smtClean="0">
                <a:solidFill>
                  <a:srgbClr val="002060"/>
                </a:solidFill>
              </a:rPr>
              <a:t> </a:t>
            </a:r>
            <a:r>
              <a:rPr lang="en-US" sz="3000" b="1" u="sng" dirty="0" err="1" smtClean="0">
                <a:solidFill>
                  <a:srgbClr val="002060"/>
                </a:solidFill>
              </a:rPr>
              <a:t>tích</a:t>
            </a:r>
            <a:r>
              <a:rPr lang="en-US" sz="3000" b="1" u="sng" dirty="0" smtClean="0">
                <a:solidFill>
                  <a:srgbClr val="002060"/>
                </a:solidFill>
              </a:rPr>
              <a:t> chi </a:t>
            </a:r>
            <a:r>
              <a:rPr lang="en-US" sz="3000" b="1" u="sng" dirty="0" err="1" smtClean="0">
                <a:solidFill>
                  <a:srgbClr val="002060"/>
                </a:solidFill>
              </a:rPr>
              <a:t>tiết</a:t>
            </a:r>
            <a:r>
              <a:rPr lang="en-US" sz="3000" b="1" u="sng" dirty="0" smtClean="0">
                <a:solidFill>
                  <a:srgbClr val="002060"/>
                </a:solidFill>
              </a:rPr>
              <a:t> </a:t>
            </a:r>
            <a:r>
              <a:rPr lang="en-US" sz="3000" b="1" u="sng" dirty="0" err="1" smtClean="0">
                <a:solidFill>
                  <a:srgbClr val="002060"/>
                </a:solidFill>
              </a:rPr>
              <a:t>chỉ</a:t>
            </a:r>
            <a:r>
              <a:rPr lang="en-US" sz="3000" b="1" u="sng" dirty="0" smtClean="0">
                <a:solidFill>
                  <a:srgbClr val="002060"/>
                </a:solidFill>
              </a:rPr>
              <a:t> </a:t>
            </a:r>
            <a:r>
              <a:rPr lang="en-US" sz="3000" b="1" u="sng" dirty="0" err="1" smtClean="0">
                <a:solidFill>
                  <a:srgbClr val="002060"/>
                </a:solidFill>
              </a:rPr>
              <a:t>ra</a:t>
            </a:r>
            <a:endParaRPr lang="en-US" sz="3000" b="1" u="sng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Việc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phân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bổ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mức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giá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theo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cấp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điện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áp</a:t>
            </a:r>
            <a:r>
              <a:rPr lang="en-US" sz="2600" dirty="0">
                <a:solidFill>
                  <a:srgbClr val="004C22"/>
                </a:solidFill>
              </a:rPr>
              <a:t>, </a:t>
            </a:r>
            <a:r>
              <a:rPr lang="en-US" sz="2600" dirty="0" err="1">
                <a:solidFill>
                  <a:srgbClr val="004C22"/>
                </a:solidFill>
              </a:rPr>
              <a:t>theo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cao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điểm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thấp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điểm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là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chưa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thực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sự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rõ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ràng</a:t>
            </a:r>
            <a:r>
              <a:rPr lang="en-US" sz="2600" dirty="0">
                <a:solidFill>
                  <a:srgbClr val="004C22"/>
                </a:solidFill>
              </a:rPr>
              <a:t>, </a:t>
            </a:r>
            <a:r>
              <a:rPr lang="en-US" sz="2600" dirty="0" err="1">
                <a:solidFill>
                  <a:srgbClr val="004C22"/>
                </a:solidFill>
              </a:rPr>
              <a:t>có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phần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cơ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học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đảm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bảo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về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hình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thức</a:t>
            </a:r>
            <a:r>
              <a:rPr lang="en-US" sz="2600" dirty="0">
                <a:solidFill>
                  <a:srgbClr val="004C22"/>
                </a:solidFill>
              </a:rPr>
              <a:t>,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không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còn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đảm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bảo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mức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độ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phù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hợp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theo</a:t>
            </a:r>
            <a:r>
              <a:rPr lang="en-US" sz="2600" dirty="0">
                <a:solidFill>
                  <a:srgbClr val="004C22"/>
                </a:solidFill>
              </a:rPr>
              <a:t> chi </a:t>
            </a:r>
            <a:r>
              <a:rPr lang="en-US" sz="2600" dirty="0" err="1">
                <a:solidFill>
                  <a:srgbClr val="004C22"/>
                </a:solidFill>
              </a:rPr>
              <a:t>phí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phát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sinh</a:t>
            </a:r>
            <a:r>
              <a:rPr lang="en-US" sz="2600" dirty="0">
                <a:solidFill>
                  <a:srgbClr val="004C22"/>
                </a:solidFill>
              </a:rPr>
              <a:t>. Minh </a:t>
            </a:r>
            <a:r>
              <a:rPr lang="en-US" sz="2600" dirty="0" err="1">
                <a:solidFill>
                  <a:srgbClr val="004C22"/>
                </a:solidFill>
              </a:rPr>
              <a:t>họa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về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phân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bổ</a:t>
            </a:r>
            <a:r>
              <a:rPr lang="en-US" sz="2600" dirty="0">
                <a:solidFill>
                  <a:srgbClr val="004C22"/>
                </a:solidFill>
              </a:rPr>
              <a:t> chi </a:t>
            </a:r>
            <a:r>
              <a:rPr lang="en-US" sz="2600" dirty="0" err="1">
                <a:solidFill>
                  <a:srgbClr val="004C22"/>
                </a:solidFill>
              </a:rPr>
              <a:t>phí</a:t>
            </a:r>
            <a:r>
              <a:rPr lang="en-US" sz="2600" dirty="0">
                <a:solidFill>
                  <a:srgbClr val="004C22"/>
                </a:solidFill>
              </a:rPr>
              <a:t>: SX-TT-PP </a:t>
            </a:r>
            <a:r>
              <a:rPr lang="en-US" sz="2600" dirty="0" err="1">
                <a:solidFill>
                  <a:srgbClr val="004C22"/>
                </a:solidFill>
              </a:rPr>
              <a:t>và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chênh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lệch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mức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giá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các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cấp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điện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áp</a:t>
            </a:r>
            <a:r>
              <a:rPr lang="en-US" sz="2600" dirty="0">
                <a:solidFill>
                  <a:srgbClr val="004C22"/>
                </a:solidFill>
              </a:rPr>
              <a:t>; </a:t>
            </a:r>
            <a:r>
              <a:rPr lang="en-US" sz="2600" dirty="0" err="1">
                <a:solidFill>
                  <a:srgbClr val="004C22"/>
                </a:solidFill>
              </a:rPr>
              <a:t>sai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khác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giữa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giá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sản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xuất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và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giá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kinh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doanh</a:t>
            </a:r>
            <a:r>
              <a:rPr lang="en-US" sz="2600" dirty="0">
                <a:solidFill>
                  <a:srgbClr val="004C22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Giá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điện</a:t>
            </a:r>
            <a:r>
              <a:rPr lang="en-US" sz="2600" dirty="0">
                <a:solidFill>
                  <a:srgbClr val="004C22"/>
                </a:solidFill>
              </a:rPr>
              <a:t> 1 </a:t>
            </a:r>
            <a:r>
              <a:rPr lang="en-US" sz="2600" dirty="0" err="1">
                <a:solidFill>
                  <a:srgbClr val="004C22"/>
                </a:solidFill>
              </a:rPr>
              <a:t>thành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phần</a:t>
            </a:r>
            <a:r>
              <a:rPr lang="en-US" sz="2600" dirty="0">
                <a:solidFill>
                  <a:srgbClr val="004C22"/>
                </a:solidFill>
              </a:rPr>
              <a:t>: </a:t>
            </a:r>
            <a:r>
              <a:rPr lang="en-US" sz="2600" dirty="0" err="1">
                <a:solidFill>
                  <a:srgbClr val="004C22"/>
                </a:solidFill>
              </a:rPr>
              <a:t>đơn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giản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nhưng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ko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phản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ánh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đúng</a:t>
            </a:r>
            <a:r>
              <a:rPr lang="en-US" sz="2600" dirty="0">
                <a:solidFill>
                  <a:srgbClr val="004C22"/>
                </a:solidFill>
              </a:rPr>
              <a:t> chi </a:t>
            </a:r>
            <a:r>
              <a:rPr lang="en-US" sz="2600" dirty="0" err="1">
                <a:solidFill>
                  <a:srgbClr val="004C22"/>
                </a:solidFill>
              </a:rPr>
              <a:t>phí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người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tiêu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dùng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gây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ra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cho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hệ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thống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không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góp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phần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cải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thiện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hệ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số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sử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dụng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thiết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bị</a:t>
            </a:r>
            <a:r>
              <a:rPr lang="en-US" sz="2600" dirty="0">
                <a:solidFill>
                  <a:srgbClr val="004C22"/>
                </a:solidFill>
              </a:rPr>
              <a:t>, </a:t>
            </a:r>
            <a:r>
              <a:rPr lang="en-US" sz="2600" dirty="0" err="1">
                <a:solidFill>
                  <a:srgbClr val="004C22"/>
                </a:solidFill>
              </a:rPr>
              <a:t>rủi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ro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cho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ngành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điện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khi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thu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hồi</a:t>
            </a:r>
            <a:r>
              <a:rPr lang="en-US" sz="2600" dirty="0">
                <a:solidFill>
                  <a:srgbClr val="004C22"/>
                </a:solidFill>
              </a:rPr>
              <a:t> chi </a:t>
            </a:r>
            <a:r>
              <a:rPr lang="en-US" sz="2600" dirty="0" err="1">
                <a:solidFill>
                  <a:srgbClr val="004C22"/>
                </a:solidFill>
              </a:rPr>
              <a:t>phí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cố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định</a:t>
            </a:r>
            <a:r>
              <a:rPr lang="en-US" sz="2600" dirty="0">
                <a:solidFill>
                  <a:srgbClr val="004C22"/>
                </a:solidFill>
              </a:rPr>
              <a:t> qua </a:t>
            </a:r>
            <a:r>
              <a:rPr lang="en-US" sz="2600" dirty="0" err="1">
                <a:solidFill>
                  <a:srgbClr val="004C22"/>
                </a:solidFill>
              </a:rPr>
              <a:t>giá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điện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năng</a:t>
            </a:r>
            <a:endParaRPr lang="en-US" sz="2600" dirty="0" smtClean="0">
              <a:solidFill>
                <a:srgbClr val="004C2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Biểu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giá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điện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sinh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hoạt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bậc</a:t>
            </a:r>
            <a:r>
              <a:rPr lang="en-US" sz="2600" dirty="0">
                <a:solidFill>
                  <a:srgbClr val="004C22"/>
                </a:solidFill>
              </a:rPr>
              <a:t> thang: </a:t>
            </a:r>
            <a:r>
              <a:rPr lang="en-US" sz="2600" dirty="0" err="1">
                <a:solidFill>
                  <a:srgbClr val="004C22"/>
                </a:solidFill>
              </a:rPr>
              <a:t>Cơ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cấu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giá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bậc</a:t>
            </a:r>
            <a:r>
              <a:rPr lang="en-US" sz="2600" dirty="0">
                <a:solidFill>
                  <a:srgbClr val="004C22"/>
                </a:solidFill>
              </a:rPr>
              <a:t> thang </a:t>
            </a:r>
            <a:r>
              <a:rPr lang="en-US" sz="2600" dirty="0" err="1">
                <a:solidFill>
                  <a:srgbClr val="004C22"/>
                </a:solidFill>
              </a:rPr>
              <a:t>hiện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tại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cũng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không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còn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phản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ánh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phù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hợp</a:t>
            </a:r>
            <a:r>
              <a:rPr lang="en-US" sz="2600" dirty="0">
                <a:solidFill>
                  <a:srgbClr val="004C22"/>
                </a:solidFill>
              </a:rPr>
              <a:t> chi </a:t>
            </a:r>
            <a:r>
              <a:rPr lang="en-US" sz="2600" dirty="0" err="1">
                <a:solidFill>
                  <a:srgbClr val="004C22"/>
                </a:solidFill>
              </a:rPr>
              <a:t>phí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và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chưa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thực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sự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công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bằng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giữa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các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hộ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tiêu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dùng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điện</a:t>
            </a:r>
            <a:r>
              <a:rPr lang="en-US" sz="2600" dirty="0">
                <a:solidFill>
                  <a:srgbClr val="004C22"/>
                </a:solidFill>
              </a:rPr>
              <a:t>. </a:t>
            </a:r>
            <a:endParaRPr lang="en-US" sz="2600" dirty="0" smtClean="0">
              <a:solidFill>
                <a:srgbClr val="004C2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Cân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bằng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tài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chính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ngành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điện</a:t>
            </a:r>
            <a:r>
              <a:rPr lang="en-US" sz="2600" dirty="0">
                <a:solidFill>
                  <a:srgbClr val="004C22"/>
                </a:solidFill>
              </a:rPr>
              <a:t>: </a:t>
            </a:r>
            <a:r>
              <a:rPr lang="en-US" sz="2600" dirty="0" err="1">
                <a:solidFill>
                  <a:srgbClr val="004C22"/>
                </a:solidFill>
              </a:rPr>
              <a:t>Cơ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cấu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biểu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giá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hiện</a:t>
            </a:r>
            <a:r>
              <a:rPr lang="en-US" sz="2600" dirty="0">
                <a:solidFill>
                  <a:srgbClr val="004C22"/>
                </a:solidFill>
              </a:rPr>
              <a:t> nay </a:t>
            </a:r>
            <a:r>
              <a:rPr lang="en-US" sz="2600" dirty="0" err="1">
                <a:solidFill>
                  <a:srgbClr val="004C22"/>
                </a:solidFill>
              </a:rPr>
              <a:t>khó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đảm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bảo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tài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chính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đặc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biệt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là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 smtClean="0">
                <a:solidFill>
                  <a:srgbClr val="004C22"/>
                </a:solidFill>
              </a:rPr>
              <a:t>cho</a:t>
            </a:r>
            <a:r>
              <a:rPr lang="en-US" sz="2600" dirty="0" smtClean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các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mục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tiêu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phát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triển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mở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rộng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hệ</a:t>
            </a:r>
            <a:r>
              <a:rPr lang="en-US" sz="2600" dirty="0">
                <a:solidFill>
                  <a:srgbClr val="004C22"/>
                </a:solidFill>
              </a:rPr>
              <a:t> </a:t>
            </a:r>
            <a:r>
              <a:rPr lang="en-US" sz="2600" dirty="0" err="1">
                <a:solidFill>
                  <a:srgbClr val="004C22"/>
                </a:solidFill>
              </a:rPr>
              <a:t>thống</a:t>
            </a:r>
            <a:r>
              <a:rPr lang="en-US" dirty="0" smtClean="0">
                <a:solidFill>
                  <a:srgbClr val="004C22"/>
                </a:solidFill>
              </a:rPr>
              <a:t>.</a:t>
            </a:r>
            <a:endParaRPr lang="en-US" dirty="0">
              <a:solidFill>
                <a:srgbClr val="004C2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89" y="177924"/>
            <a:ext cx="11496356" cy="7204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2.2.5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Phân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tích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cơ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biểu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giá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hiện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hành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tiêu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chí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định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giá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khác</a:t>
            </a:r>
            <a:endParaRPr lang="en-US" sz="30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058780"/>
            <a:ext cx="11373853" cy="558265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500" b="1" dirty="0" smtClean="0"/>
              <a:t>a) </a:t>
            </a:r>
            <a:r>
              <a:rPr lang="en-US" sz="3500" b="1" u="sng" dirty="0" err="1" smtClean="0"/>
              <a:t>Mục</a:t>
            </a:r>
            <a:r>
              <a:rPr lang="en-US" sz="3500" b="1" u="sng" dirty="0" smtClean="0"/>
              <a:t> </a:t>
            </a:r>
            <a:r>
              <a:rPr lang="en-US" sz="3500" b="1" u="sng" dirty="0" err="1"/>
              <a:t>tiêu</a:t>
            </a:r>
            <a:r>
              <a:rPr lang="en-US" sz="3500" b="1" u="sng" dirty="0"/>
              <a:t> </a:t>
            </a:r>
            <a:r>
              <a:rPr lang="en-US" sz="3500" b="1" u="sng" dirty="0" err="1"/>
              <a:t>sử</a:t>
            </a:r>
            <a:r>
              <a:rPr lang="en-US" sz="3500" b="1" u="sng" dirty="0"/>
              <a:t> </a:t>
            </a:r>
            <a:r>
              <a:rPr lang="en-US" sz="3500" b="1" u="sng" dirty="0" err="1"/>
              <a:t>dụng</a:t>
            </a:r>
            <a:r>
              <a:rPr lang="en-US" sz="3500" b="1" u="sng" dirty="0"/>
              <a:t> </a:t>
            </a:r>
            <a:r>
              <a:rPr lang="en-US" sz="3500" b="1" u="sng" dirty="0" err="1"/>
              <a:t>hiệu</a:t>
            </a:r>
            <a:r>
              <a:rPr lang="en-US" sz="3500" b="1" u="sng" dirty="0"/>
              <a:t> </a:t>
            </a:r>
            <a:r>
              <a:rPr lang="en-US" sz="3500" b="1" u="sng" dirty="0" err="1"/>
              <a:t>quả</a:t>
            </a:r>
            <a:r>
              <a:rPr lang="en-US" sz="3500" b="1" u="sng" dirty="0"/>
              <a:t> </a:t>
            </a:r>
            <a:r>
              <a:rPr lang="en-US" sz="3500" b="1" u="sng" dirty="0" err="1"/>
              <a:t>và</a:t>
            </a:r>
            <a:r>
              <a:rPr lang="en-US" sz="3500" b="1" u="sng" dirty="0"/>
              <a:t> </a:t>
            </a:r>
            <a:r>
              <a:rPr lang="en-US" sz="3500" b="1" u="sng" dirty="0" err="1"/>
              <a:t>tiết</a:t>
            </a:r>
            <a:r>
              <a:rPr lang="en-US" sz="3500" b="1" u="sng" dirty="0"/>
              <a:t> </a:t>
            </a:r>
            <a:r>
              <a:rPr lang="en-US" sz="3500" b="1" u="sng" dirty="0" err="1"/>
              <a:t>kiệm</a:t>
            </a:r>
            <a:r>
              <a:rPr lang="en-US" sz="3500" b="1" u="sng" dirty="0"/>
              <a:t> </a:t>
            </a:r>
            <a:r>
              <a:rPr lang="en-US" sz="3500" b="1" u="sng" dirty="0" err="1"/>
              <a:t>điện</a:t>
            </a:r>
            <a:r>
              <a:rPr lang="en-US" sz="3500" b="1" u="sng" dirty="0"/>
              <a:t> </a:t>
            </a:r>
            <a:r>
              <a:rPr lang="en-US" sz="3500" b="1" u="sng" dirty="0" err="1" smtClean="0"/>
              <a:t>năng</a:t>
            </a:r>
            <a:endParaRPr lang="en-US" sz="3500" b="1" u="sng" dirty="0" smtClean="0"/>
          </a:p>
          <a:p>
            <a:r>
              <a:rPr lang="en-US" u="sng" dirty="0" err="1" smtClean="0"/>
              <a:t>Ưu</a:t>
            </a:r>
            <a:r>
              <a:rPr lang="en-US" u="sng" dirty="0" smtClean="0"/>
              <a:t> </a:t>
            </a:r>
            <a:r>
              <a:rPr lang="en-US" u="sng" dirty="0" err="1" smtClean="0"/>
              <a:t>điểm</a:t>
            </a:r>
            <a:endParaRPr lang="en-US" u="sng" dirty="0" smtClean="0"/>
          </a:p>
          <a:p>
            <a:pPr lvl="1"/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/>
              <a:t>chênh</a:t>
            </a:r>
            <a:r>
              <a:rPr lang="en-US" dirty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kiệm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/>
          </a:p>
          <a:p>
            <a:pPr lvl="1"/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ý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: </a:t>
            </a:r>
            <a:r>
              <a:rPr lang="en-US" dirty="0" err="1"/>
              <a:t>chênh</a:t>
            </a:r>
            <a:r>
              <a:rPr lang="en-US" dirty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sz="3100" u="sng" dirty="0" err="1" smtClean="0"/>
              <a:t>Các</a:t>
            </a:r>
            <a:r>
              <a:rPr lang="en-US" sz="3100" u="sng" dirty="0" smtClean="0"/>
              <a:t> </a:t>
            </a:r>
            <a:r>
              <a:rPr lang="en-US" sz="3100" u="sng" dirty="0" err="1"/>
              <a:t>tồn</a:t>
            </a:r>
            <a:r>
              <a:rPr lang="en-US" sz="3100" u="sng" dirty="0"/>
              <a:t> </a:t>
            </a:r>
            <a:r>
              <a:rPr lang="en-US" sz="3100" u="sng" dirty="0" err="1"/>
              <a:t>tại</a:t>
            </a:r>
            <a:r>
              <a:rPr lang="en-US" sz="3100" u="sng" dirty="0"/>
              <a:t> </a:t>
            </a:r>
            <a:r>
              <a:rPr lang="en-US" sz="3100" u="sng" dirty="0" err="1"/>
              <a:t>chính</a:t>
            </a:r>
            <a:r>
              <a:rPr lang="en-US" sz="3100" dirty="0"/>
              <a:t>:</a:t>
            </a:r>
          </a:p>
          <a:p>
            <a:pPr lvl="1"/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,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(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89" y="177924"/>
            <a:ext cx="11496356" cy="7204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2.2.5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Phân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tích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cơ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biểu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giá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hiện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hành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tiêu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chí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định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giá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khác</a:t>
            </a:r>
            <a:endParaRPr lang="en-US" sz="30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058780"/>
            <a:ext cx="11373853" cy="55826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400" b="1" dirty="0" smtClean="0"/>
              <a:t>b) </a:t>
            </a:r>
            <a:r>
              <a:rPr lang="en-US" sz="3400" b="1" dirty="0" err="1" smtClean="0"/>
              <a:t>Vấn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đề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về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phân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biệt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giá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giữa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các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hộ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tiêu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thụ</a:t>
            </a:r>
            <a:endParaRPr lang="en-US" sz="3400" b="1" dirty="0" smtClean="0"/>
          </a:p>
          <a:p>
            <a:r>
              <a:rPr lang="en-US" dirty="0" smtClean="0"/>
              <a:t> </a:t>
            </a:r>
            <a:r>
              <a:rPr lang="en-US" u="sng" dirty="0" err="1" smtClean="0"/>
              <a:t>Ưu</a:t>
            </a:r>
            <a:r>
              <a:rPr lang="en-US" u="sng" dirty="0" smtClean="0"/>
              <a:t> </a:t>
            </a:r>
            <a:r>
              <a:rPr lang="en-US" u="sng" dirty="0" err="1" smtClean="0"/>
              <a:t>điểm</a:t>
            </a:r>
            <a:r>
              <a:rPr lang="en-US" u="sng" dirty="0" smtClean="0"/>
              <a:t> </a:t>
            </a:r>
          </a:p>
          <a:p>
            <a:pPr lvl="1"/>
            <a:r>
              <a:rPr lang="en-US" sz="3000" dirty="0" err="1" smtClean="0"/>
              <a:t>Đã</a:t>
            </a:r>
            <a:r>
              <a:rPr lang="en-US" sz="3000" dirty="0" smtClean="0"/>
              <a:t> </a:t>
            </a:r>
            <a:r>
              <a:rPr lang="en-US" sz="3000" dirty="0" err="1"/>
              <a:t>cải</a:t>
            </a:r>
            <a:r>
              <a:rPr lang="en-US" sz="3000" dirty="0"/>
              <a:t> </a:t>
            </a:r>
            <a:r>
              <a:rPr lang="en-US" sz="3000" dirty="0" err="1"/>
              <a:t>thiện</a:t>
            </a:r>
            <a:r>
              <a:rPr lang="en-US" sz="3000" dirty="0"/>
              <a:t> </a:t>
            </a:r>
            <a:r>
              <a:rPr lang="en-US" sz="3000" dirty="0" err="1"/>
              <a:t>đáng</a:t>
            </a:r>
            <a:r>
              <a:rPr lang="en-US" sz="3000" dirty="0"/>
              <a:t> </a:t>
            </a:r>
            <a:r>
              <a:rPr lang="en-US" sz="3000" dirty="0" err="1"/>
              <a:t>kể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mục</a:t>
            </a:r>
            <a:r>
              <a:rPr lang="en-US" sz="3000" dirty="0"/>
              <a:t>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giảm</a:t>
            </a:r>
            <a:r>
              <a:rPr lang="en-US" sz="3000" dirty="0"/>
              <a:t> </a:t>
            </a:r>
            <a:r>
              <a:rPr lang="en-US" sz="3000" dirty="0" err="1"/>
              <a:t>bớt</a:t>
            </a:r>
            <a:r>
              <a:rPr lang="en-US" sz="3000" dirty="0"/>
              <a:t> </a:t>
            </a:r>
            <a:r>
              <a:rPr lang="en-US" sz="3000" dirty="0" err="1" smtClean="0"/>
              <a:t>sự</a:t>
            </a:r>
            <a:r>
              <a:rPr lang="en-US" sz="3000" dirty="0" smtClean="0"/>
              <a:t> </a:t>
            </a:r>
            <a:r>
              <a:rPr lang="en-US" sz="3000" dirty="0" err="1" smtClean="0"/>
              <a:t>phân</a:t>
            </a:r>
            <a:r>
              <a:rPr lang="en-US" sz="3000" dirty="0" smtClean="0"/>
              <a:t> </a:t>
            </a:r>
            <a:r>
              <a:rPr lang="en-US" sz="3000" dirty="0" err="1" smtClean="0"/>
              <a:t>biệt</a:t>
            </a:r>
            <a:r>
              <a:rPr lang="en-US" sz="3000" dirty="0" smtClean="0"/>
              <a:t> </a:t>
            </a:r>
            <a:r>
              <a:rPr lang="en-US" sz="3000" dirty="0" err="1"/>
              <a:t>giữa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hộ</a:t>
            </a:r>
            <a:r>
              <a:rPr lang="en-US" sz="3000" dirty="0"/>
              <a:t>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thụ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tính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dùng</a:t>
            </a:r>
            <a:r>
              <a:rPr lang="en-US" sz="3000" dirty="0"/>
              <a:t> </a:t>
            </a:r>
            <a:r>
              <a:rPr lang="en-US" sz="3000" dirty="0" err="1"/>
              <a:t>khác</a:t>
            </a:r>
            <a:r>
              <a:rPr lang="en-US" sz="3000" dirty="0"/>
              <a:t> </a:t>
            </a:r>
            <a:r>
              <a:rPr lang="en-US" sz="3000" dirty="0" err="1"/>
              <a:t>nhau</a:t>
            </a:r>
            <a:r>
              <a:rPr lang="en-US" sz="3000" dirty="0"/>
              <a:t>:</a:t>
            </a:r>
          </a:p>
          <a:p>
            <a:pPr lvl="2"/>
            <a:r>
              <a:rPr lang="en-US" sz="2600" dirty="0" err="1"/>
              <a:t>Giảm</a:t>
            </a:r>
            <a:r>
              <a:rPr lang="en-US" sz="2600" dirty="0"/>
              <a:t> </a:t>
            </a:r>
            <a:r>
              <a:rPr lang="en-US" sz="2600" dirty="0" err="1"/>
              <a:t>tỷ</a:t>
            </a:r>
            <a:r>
              <a:rPr lang="en-US" sz="2600" dirty="0"/>
              <a:t> </a:t>
            </a:r>
            <a:r>
              <a:rPr lang="en-US" sz="2600" dirty="0" err="1"/>
              <a:t>lệ</a:t>
            </a:r>
            <a:r>
              <a:rPr lang="en-US" sz="2600" dirty="0"/>
              <a:t> so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bán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</a:t>
            </a:r>
            <a:r>
              <a:rPr lang="en-US" sz="2600" dirty="0" err="1"/>
              <a:t>quân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 </a:t>
            </a:r>
            <a:r>
              <a:rPr lang="en-US" sz="2600" dirty="0" err="1"/>
              <a:t>đích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doanh</a:t>
            </a:r>
            <a:r>
              <a:rPr lang="en-US" sz="2600" dirty="0"/>
              <a:t> </a:t>
            </a:r>
            <a:r>
              <a:rPr lang="en-US" sz="2600" dirty="0" err="1"/>
              <a:t>dịch</a:t>
            </a:r>
            <a:r>
              <a:rPr lang="en-US" sz="2600" dirty="0"/>
              <a:t> </a:t>
            </a:r>
            <a:r>
              <a:rPr lang="en-US" sz="2600" dirty="0" err="1"/>
              <a:t>vụ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khi</a:t>
            </a:r>
            <a:r>
              <a:rPr lang="en-US" sz="2600" dirty="0"/>
              <a:t> </a:t>
            </a:r>
            <a:r>
              <a:rPr lang="en-US" sz="2600" dirty="0" err="1"/>
              <a:t>tăng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đối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  <a:r>
              <a:rPr lang="en-US" sz="2600" dirty="0" err="1"/>
              <a:t>hàng</a:t>
            </a:r>
            <a:r>
              <a:rPr lang="en-US" sz="2600" dirty="0"/>
              <a:t> </a:t>
            </a:r>
            <a:r>
              <a:rPr lang="en-US" sz="2600" dirty="0" err="1"/>
              <a:t>sản</a:t>
            </a:r>
            <a:r>
              <a:rPr lang="en-US" sz="2600" dirty="0"/>
              <a:t> </a:t>
            </a:r>
            <a:r>
              <a:rPr lang="en-US" sz="2600" dirty="0" err="1"/>
              <a:t>xuất</a:t>
            </a:r>
            <a:r>
              <a:rPr lang="en-US" sz="2600" dirty="0"/>
              <a:t>.</a:t>
            </a:r>
          </a:p>
          <a:p>
            <a:pPr lvl="2"/>
            <a:r>
              <a:rPr lang="en-US" sz="2600" dirty="0" err="1"/>
              <a:t>Cơ</a:t>
            </a:r>
            <a:r>
              <a:rPr lang="en-US" sz="2600" dirty="0"/>
              <a:t> </a:t>
            </a:r>
            <a:r>
              <a:rPr lang="en-US" sz="2600" dirty="0" err="1"/>
              <a:t>cấu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hộ</a:t>
            </a:r>
            <a:r>
              <a:rPr lang="en-US" sz="2600" dirty="0"/>
              <a:t> </a:t>
            </a:r>
            <a:r>
              <a:rPr lang="en-US" sz="2600" dirty="0" err="1"/>
              <a:t>tiêu</a:t>
            </a:r>
            <a:r>
              <a:rPr lang="en-US" sz="2600" dirty="0"/>
              <a:t> </a:t>
            </a:r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sản</a:t>
            </a:r>
            <a:r>
              <a:rPr lang="en-US" sz="2600" dirty="0"/>
              <a:t> </a:t>
            </a:r>
            <a:r>
              <a:rPr lang="en-US" sz="2600" dirty="0" err="1"/>
              <a:t>xuất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phân</a:t>
            </a:r>
            <a:r>
              <a:rPr lang="en-US" sz="2600" dirty="0"/>
              <a:t> </a:t>
            </a:r>
            <a:r>
              <a:rPr lang="en-US" sz="2600" dirty="0" err="1"/>
              <a:t>biệt</a:t>
            </a:r>
            <a:r>
              <a:rPr lang="en-US" sz="2600" dirty="0"/>
              <a:t> </a:t>
            </a:r>
            <a:r>
              <a:rPr lang="en-US" sz="2600" dirty="0" err="1"/>
              <a:t>sản</a:t>
            </a:r>
            <a:r>
              <a:rPr lang="en-US" sz="2600" dirty="0"/>
              <a:t> </a:t>
            </a:r>
            <a:r>
              <a:rPr lang="en-US" sz="2600" dirty="0" err="1"/>
              <a:t>xuất</a:t>
            </a:r>
            <a:r>
              <a:rPr lang="en-US" sz="2600" dirty="0"/>
              <a:t> </a:t>
            </a:r>
            <a:r>
              <a:rPr lang="en-US" sz="2600" dirty="0" err="1"/>
              <a:t>nông</a:t>
            </a:r>
            <a:r>
              <a:rPr lang="en-US" sz="2600" dirty="0"/>
              <a:t> </a:t>
            </a:r>
            <a:r>
              <a:rPr lang="en-US" sz="2600" dirty="0" err="1"/>
              <a:t>nghiệp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sản</a:t>
            </a:r>
            <a:r>
              <a:rPr lang="en-US" sz="2600" dirty="0"/>
              <a:t> </a:t>
            </a:r>
            <a:r>
              <a:rPr lang="en-US" sz="2600" dirty="0" err="1"/>
              <a:t>xuất</a:t>
            </a:r>
            <a:r>
              <a:rPr lang="en-US" sz="2600" dirty="0"/>
              <a:t> </a:t>
            </a:r>
            <a:r>
              <a:rPr lang="en-US" sz="2600" dirty="0" err="1"/>
              <a:t>khác</a:t>
            </a:r>
            <a:r>
              <a:rPr lang="en-US" sz="2600" dirty="0"/>
              <a:t>.</a:t>
            </a:r>
          </a:p>
          <a:p>
            <a:r>
              <a:rPr lang="en-US" sz="3400" b="1" dirty="0" smtClean="0"/>
              <a:t> </a:t>
            </a:r>
            <a:r>
              <a:rPr lang="en-US" sz="3400" b="1" u="sng" dirty="0" err="1" smtClean="0"/>
              <a:t>Các</a:t>
            </a:r>
            <a:r>
              <a:rPr lang="en-US" sz="3400" b="1" u="sng" dirty="0" smtClean="0"/>
              <a:t> </a:t>
            </a:r>
            <a:r>
              <a:rPr lang="en-US" sz="3400" b="1" u="sng" dirty="0" err="1" smtClean="0"/>
              <a:t>tồn</a:t>
            </a:r>
            <a:r>
              <a:rPr lang="en-US" sz="3400" b="1" u="sng" dirty="0" smtClean="0"/>
              <a:t> </a:t>
            </a:r>
            <a:r>
              <a:rPr lang="en-US" sz="3400" b="1" u="sng" dirty="0" err="1" smtClean="0"/>
              <a:t>tại</a:t>
            </a:r>
            <a:r>
              <a:rPr lang="en-US" sz="3400" b="1" u="sng" dirty="0" smtClean="0"/>
              <a:t> </a:t>
            </a:r>
            <a:r>
              <a:rPr lang="en-US" sz="3400" b="1" u="sng" dirty="0" err="1" smtClean="0"/>
              <a:t>chính</a:t>
            </a:r>
            <a:endParaRPr lang="en-US" sz="3400" b="1" u="sng" dirty="0" smtClean="0"/>
          </a:p>
          <a:p>
            <a:pPr lvl="1"/>
            <a:r>
              <a:rPr lang="en-US" sz="3000" dirty="0"/>
              <a:t>Theo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tích</a:t>
            </a:r>
            <a:r>
              <a:rPr lang="en-US" sz="3000" dirty="0"/>
              <a:t> </a:t>
            </a:r>
            <a:r>
              <a:rPr lang="en-US" sz="3000" dirty="0" err="1"/>
              <a:t>định</a:t>
            </a:r>
            <a:r>
              <a:rPr lang="en-US" sz="3000" dirty="0"/>
              <a:t> </a:t>
            </a:r>
            <a:r>
              <a:rPr lang="en-US" sz="3000" dirty="0" err="1"/>
              <a:t>lượng</a:t>
            </a:r>
            <a:r>
              <a:rPr lang="en-US" sz="3000" dirty="0"/>
              <a:t>, </a:t>
            </a:r>
            <a:r>
              <a:rPr lang="en-US" sz="3000" dirty="0" err="1"/>
              <a:t>vẫn</a:t>
            </a:r>
            <a:r>
              <a:rPr lang="en-US" sz="3000" dirty="0"/>
              <a:t> </a:t>
            </a:r>
            <a:r>
              <a:rPr lang="en-US" sz="3000" dirty="0" err="1"/>
              <a:t>còn</a:t>
            </a:r>
            <a:r>
              <a:rPr lang="en-US" sz="3000" dirty="0"/>
              <a:t> </a:t>
            </a:r>
            <a:r>
              <a:rPr lang="en-US" sz="3000" dirty="0" err="1"/>
              <a:t>sự</a:t>
            </a:r>
            <a:r>
              <a:rPr lang="en-US" sz="3000" dirty="0"/>
              <a:t> </a:t>
            </a:r>
            <a:r>
              <a:rPr lang="en-US" sz="3000" dirty="0" err="1"/>
              <a:t>phân</a:t>
            </a:r>
            <a:r>
              <a:rPr lang="en-US" sz="3000" dirty="0"/>
              <a:t> </a:t>
            </a:r>
            <a:r>
              <a:rPr lang="en-US" sz="3000" dirty="0" err="1"/>
              <a:t>biệt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giữa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hộ</a:t>
            </a:r>
            <a:r>
              <a:rPr lang="en-US" sz="3000" dirty="0"/>
              <a:t>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dùng</a:t>
            </a:r>
            <a:r>
              <a:rPr lang="en-US" sz="3000" dirty="0"/>
              <a:t>, </a:t>
            </a:r>
            <a:r>
              <a:rPr lang="en-US" sz="3000" dirty="0" err="1"/>
              <a:t>tính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 </a:t>
            </a:r>
            <a:r>
              <a:rPr lang="en-US" sz="3000" dirty="0" err="1"/>
              <a:t>bù</a:t>
            </a:r>
            <a:r>
              <a:rPr lang="en-US" sz="3000" dirty="0"/>
              <a:t> </a:t>
            </a:r>
            <a:r>
              <a:rPr lang="en-US" sz="3000" dirty="0" err="1"/>
              <a:t>chéo</a:t>
            </a:r>
            <a:r>
              <a:rPr lang="en-US" sz="3000" dirty="0"/>
              <a:t> </a:t>
            </a:r>
            <a:r>
              <a:rPr lang="en-US" sz="3000" dirty="0" err="1"/>
              <a:t>khá</a:t>
            </a:r>
            <a:r>
              <a:rPr lang="en-US" sz="3000" dirty="0"/>
              <a:t> </a:t>
            </a:r>
            <a:r>
              <a:rPr lang="en-US" sz="3000" dirty="0" err="1"/>
              <a:t>đa</a:t>
            </a:r>
            <a:r>
              <a:rPr lang="en-US" sz="3000" dirty="0"/>
              <a:t> </a:t>
            </a:r>
            <a:r>
              <a:rPr lang="en-US" sz="3000" dirty="0" err="1"/>
              <a:t>dạng</a:t>
            </a:r>
            <a:r>
              <a:rPr lang="en-US" sz="3000" dirty="0"/>
              <a:t>: </a:t>
            </a:r>
            <a:r>
              <a:rPr lang="en-US" sz="3000" dirty="0" err="1"/>
              <a:t>giữa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hộ</a:t>
            </a:r>
            <a:r>
              <a:rPr lang="en-US" sz="3000" dirty="0"/>
              <a:t>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dùng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tính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dùng</a:t>
            </a:r>
            <a:r>
              <a:rPr lang="en-US" sz="3000" dirty="0"/>
              <a:t> </a:t>
            </a:r>
            <a:r>
              <a:rPr lang="en-US" sz="3000" dirty="0" err="1"/>
              <a:t>khác</a:t>
            </a:r>
            <a:r>
              <a:rPr lang="en-US" sz="3000" dirty="0"/>
              <a:t> </a:t>
            </a:r>
            <a:r>
              <a:rPr lang="en-US" sz="3000" dirty="0" err="1"/>
              <a:t>nhau</a:t>
            </a:r>
            <a:r>
              <a:rPr lang="en-US" sz="3000" dirty="0"/>
              <a:t> (</a:t>
            </a:r>
            <a:r>
              <a:rPr lang="en-US" sz="3000" dirty="0" err="1"/>
              <a:t>sản</a:t>
            </a:r>
            <a:r>
              <a:rPr lang="en-US" sz="3000" dirty="0"/>
              <a:t> </a:t>
            </a:r>
            <a:r>
              <a:rPr lang="en-US" sz="3000" dirty="0" err="1"/>
              <a:t>xuất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kinh</a:t>
            </a:r>
            <a:r>
              <a:rPr lang="en-US" sz="3000" dirty="0"/>
              <a:t> </a:t>
            </a:r>
            <a:r>
              <a:rPr lang="en-US" sz="3000" dirty="0" err="1"/>
              <a:t>doanh</a:t>
            </a:r>
            <a:r>
              <a:rPr lang="en-US" sz="3000" dirty="0"/>
              <a:t>)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giữa</a:t>
            </a:r>
            <a:r>
              <a:rPr lang="en-US" sz="3000" dirty="0"/>
              <a:t> </a:t>
            </a:r>
            <a:r>
              <a:rPr lang="en-US" sz="3000" dirty="0" err="1"/>
              <a:t>chính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hộ</a:t>
            </a:r>
            <a:r>
              <a:rPr lang="en-US" sz="3000" dirty="0"/>
              <a:t>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dùng</a:t>
            </a:r>
            <a:r>
              <a:rPr lang="en-US" sz="3000" dirty="0"/>
              <a:t> </a:t>
            </a:r>
            <a:r>
              <a:rPr lang="en-US" sz="3000" dirty="0" err="1"/>
              <a:t>cùng</a:t>
            </a:r>
            <a:r>
              <a:rPr lang="en-US" sz="3000" dirty="0"/>
              <a:t> </a:t>
            </a:r>
            <a:r>
              <a:rPr lang="en-US" sz="3000" dirty="0" err="1"/>
              <a:t>tính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 (</a:t>
            </a:r>
            <a:r>
              <a:rPr lang="en-US" sz="3000" dirty="0" err="1"/>
              <a:t>giữa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hộ</a:t>
            </a:r>
            <a:r>
              <a:rPr lang="en-US" sz="3000" dirty="0"/>
              <a:t> </a:t>
            </a:r>
            <a:r>
              <a:rPr lang="en-US" sz="3000" dirty="0" err="1"/>
              <a:t>sản</a:t>
            </a:r>
            <a:r>
              <a:rPr lang="en-US" sz="3000" dirty="0"/>
              <a:t> </a:t>
            </a:r>
            <a:r>
              <a:rPr lang="en-US" sz="3000" dirty="0" err="1"/>
              <a:t>xuất</a:t>
            </a:r>
            <a:r>
              <a:rPr lang="en-US" sz="3000" dirty="0"/>
              <a:t>, </a:t>
            </a:r>
            <a:r>
              <a:rPr lang="en-US" sz="3000" dirty="0" err="1" smtClean="0"/>
              <a:t>giữa</a:t>
            </a:r>
            <a:r>
              <a:rPr lang="en-US" sz="3000" dirty="0" smtClean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hộ</a:t>
            </a:r>
            <a:r>
              <a:rPr lang="en-US" sz="3000" dirty="0"/>
              <a:t> </a:t>
            </a:r>
            <a:r>
              <a:rPr lang="en-US" sz="3000" dirty="0" err="1"/>
              <a:t>sinh</a:t>
            </a:r>
            <a:r>
              <a:rPr lang="en-US" sz="3000" dirty="0"/>
              <a:t> </a:t>
            </a:r>
            <a:r>
              <a:rPr lang="en-US" sz="3000" dirty="0" err="1"/>
              <a:t>hoạt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290"/>
            <a:ext cx="10515600" cy="95105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331494"/>
            <a:ext cx="11111346" cy="5318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c)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sách</a:t>
            </a:r>
            <a:r>
              <a:rPr lang="en-US" b="1" dirty="0" smtClean="0"/>
              <a:t> </a:t>
            </a:r>
            <a:r>
              <a:rPr lang="en-US" b="1" dirty="0" err="1" smtClean="0"/>
              <a:t>xã</a:t>
            </a:r>
            <a:r>
              <a:rPr lang="en-US" b="1" dirty="0" smtClean="0"/>
              <a:t> </a:t>
            </a:r>
            <a:r>
              <a:rPr lang="en-US" b="1" dirty="0" err="1" smtClean="0"/>
              <a:t>hội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endParaRPr lang="en-US" b="1" dirty="0" smtClean="0"/>
          </a:p>
          <a:p>
            <a:r>
              <a:rPr lang="en-US" u="sng" dirty="0" smtClean="0"/>
              <a:t> </a:t>
            </a:r>
            <a:r>
              <a:rPr lang="en-US" u="sng" dirty="0" err="1" smtClean="0"/>
              <a:t>Ưu</a:t>
            </a:r>
            <a:r>
              <a:rPr lang="en-US" u="sng" dirty="0" smtClean="0"/>
              <a:t> </a:t>
            </a:r>
            <a:r>
              <a:rPr lang="en-US" u="sng" dirty="0" err="1" smtClean="0"/>
              <a:t>điểm</a:t>
            </a:r>
            <a:endParaRPr lang="en-US" u="sng" dirty="0" smtClean="0"/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trực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phủ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,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nghèo</a:t>
            </a:r>
            <a:r>
              <a:rPr lang="en-US" dirty="0" smtClean="0"/>
              <a:t>,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endParaRPr lang="en-US" dirty="0" smtClean="0"/>
          </a:p>
          <a:p>
            <a:pPr lvl="1"/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chi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ra.</a:t>
            </a:r>
            <a:endParaRPr lang="en-US" dirty="0" smtClean="0"/>
          </a:p>
          <a:p>
            <a:r>
              <a:rPr lang="en-US" u="sng" dirty="0" err="1" smtClean="0"/>
              <a:t>Tồn</a:t>
            </a:r>
            <a:r>
              <a:rPr lang="en-US" u="sng" dirty="0" smtClean="0"/>
              <a:t> </a:t>
            </a:r>
            <a:r>
              <a:rPr lang="en-US" u="sng" dirty="0" err="1" smtClean="0"/>
              <a:t>tại</a:t>
            </a:r>
            <a:endParaRPr lang="en-US" u="sng" dirty="0" smtClean="0"/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: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,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vẫn</a:t>
            </a:r>
            <a:r>
              <a:rPr lang="en-US" dirty="0" smtClean="0"/>
              <a:t> </a:t>
            </a:r>
            <a:r>
              <a:rPr lang="en-US" dirty="0" err="1" smtClean="0"/>
              <a:t>tồn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,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,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phổ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,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thục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 smtClean="0"/>
              <a:t>lập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HCSN)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37" y="0"/>
            <a:ext cx="11496356" cy="7204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2.2.5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Phân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tích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cơ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biểu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giá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hiện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hành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tiêu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chí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định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giá</a:t>
            </a:r>
            <a:r>
              <a:rPr lang="en-US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khác</a:t>
            </a:r>
            <a:endParaRPr lang="en-US" sz="30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720434"/>
            <a:ext cx="11373853" cy="61375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d) </a:t>
            </a:r>
            <a:r>
              <a:rPr lang="en-US" sz="3600" b="1" dirty="0" err="1" smtClean="0"/>
              <a:t>Mức</a:t>
            </a:r>
            <a:r>
              <a:rPr lang="en-US" sz="3600" b="1" dirty="0" smtClean="0"/>
              <a:t> </a:t>
            </a:r>
            <a:r>
              <a:rPr lang="en-US" sz="3600" b="1" dirty="0" err="1"/>
              <a:t>độ</a:t>
            </a:r>
            <a:r>
              <a:rPr lang="en-US" sz="3600" b="1" dirty="0"/>
              <a:t> minh </a:t>
            </a:r>
            <a:r>
              <a:rPr lang="en-US" sz="3600" b="1" dirty="0" err="1"/>
              <a:t>bạch</a:t>
            </a:r>
            <a:r>
              <a:rPr lang="en-US" sz="3600" b="1" dirty="0"/>
              <a:t>, </a:t>
            </a:r>
            <a:r>
              <a:rPr lang="en-US" sz="3600" b="1" dirty="0" err="1"/>
              <a:t>đơn</a:t>
            </a:r>
            <a:r>
              <a:rPr lang="en-US" sz="3600" b="1" dirty="0"/>
              <a:t> </a:t>
            </a:r>
            <a:r>
              <a:rPr lang="en-US" sz="3600" b="1" dirty="0" err="1"/>
              <a:t>giản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dễ</a:t>
            </a:r>
            <a:r>
              <a:rPr lang="en-US" sz="3600" b="1" dirty="0"/>
              <a:t> </a:t>
            </a:r>
            <a:r>
              <a:rPr lang="en-US" sz="3600" b="1" dirty="0" err="1"/>
              <a:t>áp</a:t>
            </a:r>
            <a:r>
              <a:rPr lang="en-US" sz="3600" b="1" dirty="0"/>
              <a:t> </a:t>
            </a:r>
            <a:r>
              <a:rPr lang="en-US" sz="3600" b="1" dirty="0" err="1" smtClean="0"/>
              <a:t>dụng</a:t>
            </a:r>
            <a:endParaRPr lang="en-US" sz="3600" i="1" dirty="0" smtClean="0"/>
          </a:p>
          <a:p>
            <a:r>
              <a:rPr lang="en-US" dirty="0" err="1" smtClean="0"/>
              <a:t>Ưu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endParaRPr lang="en-US" dirty="0" smtClean="0"/>
          </a:p>
          <a:p>
            <a:pPr lvl="1"/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1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.</a:t>
            </a:r>
          </a:p>
          <a:p>
            <a:pPr lvl="1"/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ơ</a:t>
            </a:r>
            <a:r>
              <a:rPr lang="en-US" dirty="0" smtClean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EVN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</a:t>
            </a:r>
            <a:r>
              <a:rPr lang="en-US" dirty="0" err="1"/>
              <a:t>duyệt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minh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(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1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)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minh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 smtClean="0"/>
              <a:t>bảo</a:t>
            </a:r>
            <a:endParaRPr lang="en-US" dirty="0" smtClean="0"/>
          </a:p>
          <a:p>
            <a:r>
              <a:rPr lang="en-US" dirty="0" err="1" smtClean="0"/>
              <a:t>Tồn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endParaRPr lang="en-US" dirty="0" smtClean="0"/>
          </a:p>
          <a:p>
            <a:pPr lvl="1"/>
            <a:r>
              <a:rPr lang="en-US" dirty="0" err="1" smtClean="0"/>
              <a:t>Tính</a:t>
            </a:r>
            <a:r>
              <a:rPr lang="en-US" dirty="0" smtClean="0"/>
              <a:t> minh </a:t>
            </a:r>
            <a:r>
              <a:rPr lang="en-US" dirty="0" err="1" smtClean="0"/>
              <a:t>bạch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i="1" dirty="0"/>
              <a:t>.</a:t>
            </a:r>
            <a:r>
              <a:rPr lang="en-US" dirty="0"/>
              <a:t>  </a:t>
            </a:r>
            <a:endParaRPr lang="en-US" dirty="0" smtClean="0"/>
          </a:p>
          <a:p>
            <a:pPr lvl="1"/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nay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4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bổ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chi </a:t>
            </a:r>
            <a:r>
              <a:rPr lang="en-US" dirty="0" err="1" smtClean="0"/>
              <a:t>tiết</a:t>
            </a:r>
            <a:r>
              <a:rPr lang="en-US" dirty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đảm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.</a:t>
            </a:r>
          </a:p>
          <a:p>
            <a:pPr lvl="1"/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minh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(6)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2.3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Thiết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căn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cứ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tiến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điện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898358"/>
            <a:ext cx="11194471" cy="57241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a) </a:t>
            </a:r>
            <a:r>
              <a:rPr lang="en-US" b="1" i="1" dirty="0" err="1" smtClean="0"/>
              <a:t>Các</a:t>
            </a:r>
            <a:r>
              <a:rPr lang="en-US" b="1" i="1" dirty="0" smtClean="0"/>
              <a:t> </a:t>
            </a:r>
            <a:r>
              <a:rPr lang="en-US" b="1" i="1" dirty="0" err="1"/>
              <a:t>căn</a:t>
            </a:r>
            <a:r>
              <a:rPr lang="en-US" b="1" i="1" dirty="0"/>
              <a:t> </a:t>
            </a:r>
            <a:r>
              <a:rPr lang="en-US" b="1" i="1" dirty="0" err="1"/>
              <a:t>cứ</a:t>
            </a:r>
            <a:r>
              <a:rPr lang="en-US" b="1" i="1" dirty="0"/>
              <a:t> </a:t>
            </a:r>
            <a:r>
              <a:rPr lang="en-US" b="1" i="1" dirty="0" err="1"/>
              <a:t>pháp</a:t>
            </a:r>
            <a:r>
              <a:rPr lang="en-US" b="1" i="1" dirty="0"/>
              <a:t> </a:t>
            </a:r>
            <a:r>
              <a:rPr lang="en-US" b="1" i="1" dirty="0" err="1"/>
              <a:t>lý</a:t>
            </a:r>
            <a:endParaRPr lang="en-US" b="1" dirty="0"/>
          </a:p>
          <a:p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khách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4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: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,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cấu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: </a:t>
            </a:r>
            <a:r>
              <a:rPr lang="en-US" b="1" dirty="0" err="1"/>
              <a:t>đề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hộ</a:t>
            </a:r>
            <a:r>
              <a:rPr lang="en-US" b="1" dirty="0"/>
              <a:t> </a:t>
            </a:r>
            <a:r>
              <a:rPr lang="en-US" b="1" dirty="0" smtClean="0"/>
              <a:t>HCSN </a:t>
            </a:r>
            <a:r>
              <a:rPr lang="en-US" b="1" dirty="0" err="1"/>
              <a:t>gộp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1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tượng</a:t>
            </a:r>
            <a:r>
              <a:rPr lang="en-US" b="1" dirty="0"/>
              <a:t> </a:t>
            </a:r>
            <a:r>
              <a:rPr lang="en-US" b="1" dirty="0" err="1"/>
              <a:t>khách</a:t>
            </a:r>
            <a:r>
              <a:rPr lang="en-US" b="1" dirty="0"/>
              <a:t> </a:t>
            </a:r>
            <a:r>
              <a:rPr lang="en-US" b="1" dirty="0" err="1"/>
              <a:t>hàng</a:t>
            </a:r>
            <a:r>
              <a:rPr lang="en-US" b="1" dirty="0"/>
              <a:t> </a:t>
            </a:r>
            <a:r>
              <a:rPr lang="en-US" b="1" dirty="0" err="1"/>
              <a:t>duy</a:t>
            </a:r>
            <a:r>
              <a:rPr lang="en-US" b="1" dirty="0"/>
              <a:t> </a:t>
            </a:r>
            <a:r>
              <a:rPr lang="en-US" b="1" dirty="0" err="1" smtClean="0"/>
              <a:t>nhất</a:t>
            </a:r>
            <a:r>
              <a:rPr lang="en-US" b="1" dirty="0" smtClean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biệt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2 </a:t>
            </a:r>
            <a:r>
              <a:rPr lang="en-US" b="1" dirty="0" err="1"/>
              <a:t>nhóm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smtClean="0"/>
              <a:t>nay.</a:t>
            </a:r>
            <a:endParaRPr lang="en-US" b="1" dirty="0"/>
          </a:p>
          <a:p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trì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: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,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: 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 smtClean="0"/>
              <a:t>hoạt</a:t>
            </a:r>
            <a:r>
              <a:rPr lang="en-US" dirty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chi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,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chu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giá</a:t>
            </a:r>
            <a:endParaRPr lang="en-US" dirty="0"/>
          </a:p>
          <a:p>
            <a:pPr lvl="1"/>
            <a:r>
              <a:rPr lang="en-US" dirty="0" err="1"/>
              <a:t>Tuân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chu</a:t>
            </a:r>
            <a:r>
              <a:rPr lang="en-US" dirty="0"/>
              <a:t> </a:t>
            </a:r>
            <a:r>
              <a:rPr lang="en-US" dirty="0" err="1"/>
              <a:t>kỳ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89328"/>
            <a:ext cx="10979727" cy="180115"/>
          </a:xfrm>
        </p:spPr>
        <p:txBody>
          <a:bodyPr>
            <a:noAutofit/>
          </a:bodyPr>
          <a:lstStyle/>
          <a:p>
            <a:r>
              <a:rPr lang="en-US" sz="2000" dirty="0" smtClean="0"/>
              <a:t>b) </a:t>
            </a:r>
            <a:r>
              <a:rPr lang="en-US" sz="2000" dirty="0" err="1" smtClean="0"/>
              <a:t>Cải</a:t>
            </a:r>
            <a:r>
              <a:rPr lang="en-US" sz="2000" dirty="0" smtClean="0"/>
              <a:t> </a:t>
            </a:r>
            <a:r>
              <a:rPr lang="en-US" sz="2000" dirty="0" err="1" smtClean="0"/>
              <a:t>tiến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áp</a:t>
            </a:r>
            <a:r>
              <a:rPr lang="en-US" sz="2000" dirty="0" smtClean="0"/>
              <a:t>: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tắc</a:t>
            </a:r>
            <a:r>
              <a:rPr lang="en-US" sz="2000" dirty="0" smtClean="0"/>
              <a:t> chi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cộng</a:t>
            </a:r>
            <a:r>
              <a:rPr lang="en-US" sz="2000" dirty="0" smtClean="0"/>
              <a:t> </a:t>
            </a:r>
            <a:r>
              <a:rPr lang="en-US" sz="2000" dirty="0" err="1" smtClean="0"/>
              <a:t>tới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bổ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187116"/>
            <a:ext cx="11443855" cy="5670884"/>
          </a:xfrm>
        </p:spPr>
        <p:txBody>
          <a:bodyPr>
            <a:normAutofit/>
          </a:bodyPr>
          <a:lstStyle/>
          <a:p>
            <a:endParaRPr lang="en-US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3985278"/>
                  </p:ext>
                </p:extLst>
              </p:nvPr>
            </p:nvGraphicFramePr>
            <p:xfrm>
              <a:off x="-1" y="374071"/>
              <a:ext cx="12192001" cy="64467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85573">
                      <a:extLst>
                        <a:ext uri="{9D8B030D-6E8A-4147-A177-3AD203B41FA5}">
                          <a16:colId xmlns:a16="http://schemas.microsoft.com/office/drawing/2014/main" val="368696937"/>
                        </a:ext>
                      </a:extLst>
                    </a:gridCol>
                    <a:gridCol w="3510656">
                      <a:extLst>
                        <a:ext uri="{9D8B030D-6E8A-4147-A177-3AD203B41FA5}">
                          <a16:colId xmlns:a16="http://schemas.microsoft.com/office/drawing/2014/main" val="2858478559"/>
                        </a:ext>
                      </a:extLst>
                    </a:gridCol>
                    <a:gridCol w="4093029">
                      <a:extLst>
                        <a:ext uri="{9D8B030D-6E8A-4147-A177-3AD203B41FA5}">
                          <a16:colId xmlns:a16="http://schemas.microsoft.com/office/drawing/2014/main" val="1186346762"/>
                        </a:ext>
                      </a:extLst>
                    </a:gridCol>
                    <a:gridCol w="3802743">
                      <a:extLst>
                        <a:ext uri="{9D8B030D-6E8A-4147-A177-3AD203B41FA5}">
                          <a16:colId xmlns:a16="http://schemas.microsoft.com/office/drawing/2014/main" val="1331287566"/>
                        </a:ext>
                      </a:extLst>
                    </a:gridCol>
                  </a:tblGrid>
                  <a:tr h="211928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Hạch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toán</a:t>
                          </a:r>
                          <a:r>
                            <a:rPr lang="en-US" sz="1400" dirty="0">
                              <a:effectLst/>
                            </a:rPr>
                            <a:t> chi </a:t>
                          </a:r>
                          <a:r>
                            <a:rPr lang="en-US" sz="1400" dirty="0" err="1">
                              <a:effectLst/>
                            </a:rPr>
                            <a:t>phí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và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giá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thành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theo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cấp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điện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áp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193089"/>
                      </a:ext>
                    </a:extLst>
                  </a:tr>
                  <a:tr h="259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I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chỉ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tiêu</a:t>
                          </a:r>
                          <a:r>
                            <a:rPr lang="en-US" sz="1200" dirty="0">
                              <a:effectLst/>
                            </a:rPr>
                            <a:t> 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đầu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để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toán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Ký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hiệu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Giải thích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161374401"/>
                      </a:ext>
                    </a:extLst>
                  </a:tr>
                  <a:tr h="3023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sản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xuất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mua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(</a:t>
                          </a:r>
                          <a:r>
                            <a:rPr lang="en-US" sz="1200" dirty="0" err="1">
                              <a:effectLst/>
                            </a:rPr>
                            <a:t>đồng</a:t>
                          </a:r>
                          <a:r>
                            <a:rPr lang="en-US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Csx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"=Bằng tổng chi phí sản xuất mua điện của EVN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535076837"/>
                      </a:ext>
                    </a:extLst>
                  </a:tr>
                  <a:tr h="3023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Sản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lượng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được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mua</a:t>
                          </a:r>
                          <a:r>
                            <a:rPr lang="en-US" sz="1200" dirty="0">
                              <a:effectLst/>
                            </a:rPr>
                            <a:t> (kWh)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Esx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Tổng sản lượng EVN mua của các nhà máy và tự sản xuất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1719968111"/>
                      </a:ext>
                    </a:extLst>
                  </a:tr>
                  <a:tr h="3023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truyền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tải</a:t>
                          </a:r>
                          <a:r>
                            <a:rPr lang="en-US" sz="1200" dirty="0">
                              <a:effectLst/>
                            </a:rPr>
                            <a:t> (kWh)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TTtt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Tính toán bởi NPT trong quá trình truyền tải điện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4248439549"/>
                      </a:ext>
                    </a:extLst>
                  </a:tr>
                  <a:tr h="3023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Chi phí khâu truyền tải điện (đồng)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Ctt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toán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bởi</a:t>
                          </a:r>
                          <a:r>
                            <a:rPr lang="en-US" sz="1200" dirty="0">
                              <a:effectLst/>
                            </a:rPr>
                            <a:t> NPT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được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thẩm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quyền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phê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duyệt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904699516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Tổn thất phân phối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TTpp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TTpp</a:t>
                          </a:r>
                          <a:r>
                            <a:rPr lang="en-US" sz="1200" dirty="0">
                              <a:effectLst/>
                            </a:rPr>
                            <a:t>: </a:t>
                          </a: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toán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cho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từng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1191347037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110 kV (kWh)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TTca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rowSpan="3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bởi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tổng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công</a:t>
                          </a:r>
                          <a:r>
                            <a:rPr lang="en-US" sz="1200" dirty="0">
                              <a:effectLst/>
                            </a:rPr>
                            <a:t> ty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phối</a:t>
                          </a:r>
                          <a:r>
                            <a:rPr lang="en-US" sz="1200" dirty="0">
                              <a:effectLst/>
                            </a:rPr>
                            <a:t>, </a:t>
                          </a:r>
                          <a:r>
                            <a:rPr lang="en-US" sz="1200" dirty="0" err="1">
                              <a:effectLst/>
                            </a:rPr>
                            <a:t>dựa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theo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trị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nhận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trị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thương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phẩm</a:t>
                          </a:r>
                          <a:r>
                            <a:rPr lang="en-US" sz="1200" dirty="0">
                              <a:effectLst/>
                            </a:rPr>
                            <a:t> ở </a:t>
                          </a:r>
                          <a:r>
                            <a:rPr lang="en-US" sz="1200" dirty="0" err="1">
                              <a:effectLst/>
                            </a:rPr>
                            <a:t>từng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996745106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Tổn thất từ 6 đến dưới 110 kV (kWh)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TTta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721068"/>
                      </a:ext>
                    </a:extLst>
                  </a:tr>
                  <a:tr h="309983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dưới</a:t>
                          </a:r>
                          <a:r>
                            <a:rPr lang="en-US" sz="1200" dirty="0">
                              <a:effectLst/>
                            </a:rPr>
                            <a:t> 6 kV (kWh)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TTha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6429406"/>
                      </a:ext>
                    </a:extLst>
                  </a:tr>
                  <a:tr h="4599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phối</a:t>
                          </a:r>
                          <a:r>
                            <a:rPr lang="en-US" sz="1200" dirty="0">
                              <a:effectLst/>
                            </a:rPr>
                            <a:t> – </a:t>
                          </a:r>
                          <a:r>
                            <a:rPr lang="en-US" sz="1200" dirty="0" err="1">
                              <a:effectLst/>
                            </a:rPr>
                            <a:t>bán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lẻ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(</a:t>
                          </a:r>
                          <a:r>
                            <a:rPr lang="en-US" sz="1200" dirty="0" err="1">
                              <a:effectLst/>
                            </a:rPr>
                            <a:t>đồng</a:t>
                          </a:r>
                          <a:r>
                            <a:rPr lang="en-US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Cpp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Cpp</a:t>
                          </a:r>
                          <a:r>
                            <a:rPr lang="en-US" sz="1200" dirty="0">
                              <a:effectLst/>
                            </a:rPr>
                            <a:t>: </a:t>
                          </a:r>
                          <a:r>
                            <a:rPr lang="en-US" sz="1200" dirty="0" err="1">
                              <a:effectLst/>
                            </a:rPr>
                            <a:t>Là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các</a:t>
                          </a:r>
                          <a:r>
                            <a:rPr lang="en-US" sz="1200" dirty="0">
                              <a:effectLst/>
                            </a:rPr>
                            <a:t> 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được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 smtClean="0">
                              <a:effectLst/>
                            </a:rPr>
                            <a:t>các</a:t>
                          </a:r>
                          <a:r>
                            <a:rPr lang="en-US" sz="1200" baseline="0" dirty="0" smtClean="0">
                              <a:effectLst/>
                            </a:rPr>
                            <a:t> TCT</a:t>
                          </a:r>
                          <a:r>
                            <a:rPr lang="en-US" sz="1200" dirty="0" smtClean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phối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toán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theo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quy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định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đảm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bảo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nhiệm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vụ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kinh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doanh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379391357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Từ 110 kV trở liên (đồng)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Cca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rowSpan="4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khâu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phối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được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bổ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xuống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từng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. Chi </a:t>
                          </a:r>
                          <a:r>
                            <a:rPr lang="en-US" sz="1200" dirty="0" err="1">
                              <a:effectLst/>
                            </a:rPr>
                            <a:t>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kinh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doanh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lẻ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bổ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chung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219419410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Từ 6 KV đến dưới 110 (đồng)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Cta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2447789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Dưới</a:t>
                          </a:r>
                          <a:r>
                            <a:rPr lang="en-US" sz="1200" dirty="0">
                              <a:effectLst/>
                            </a:rPr>
                            <a:t> 6 kV (</a:t>
                          </a:r>
                          <a:r>
                            <a:rPr lang="en-US" sz="1200" dirty="0" err="1">
                              <a:effectLst/>
                            </a:rPr>
                            <a:t>đồng</a:t>
                          </a:r>
                          <a:r>
                            <a:rPr lang="en-US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Cha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6393127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Chi phí bán lẻ điện (đồng)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Ckd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181229"/>
                      </a:ext>
                    </a:extLst>
                  </a:tr>
                  <a:tr h="5039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quản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lý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ngành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phụ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trợ</a:t>
                          </a:r>
                          <a:r>
                            <a:rPr lang="en-US" sz="1200" dirty="0">
                              <a:effectLst/>
                            </a:rPr>
                            <a:t> (</a:t>
                          </a:r>
                          <a:r>
                            <a:rPr lang="en-US" sz="1200" dirty="0" err="1">
                              <a:effectLst/>
                            </a:rPr>
                            <a:t>đồng</a:t>
                          </a:r>
                          <a:r>
                            <a:rPr lang="en-US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Cql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Cql</a:t>
                          </a:r>
                          <a:r>
                            <a:rPr lang="en-US" sz="1200" dirty="0">
                              <a:effectLst/>
                            </a:rPr>
                            <a:t>: 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quản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lý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ngành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phù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trợ</a:t>
                          </a:r>
                          <a:r>
                            <a:rPr lang="en-US" sz="1200" dirty="0">
                              <a:effectLst/>
                            </a:rPr>
                            <a:t>, 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này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sẽ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được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bổ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chung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cho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vị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của</a:t>
                          </a:r>
                          <a:r>
                            <a:rPr lang="en-US" sz="1200" dirty="0">
                              <a:effectLst/>
                            </a:rPr>
                            <a:t> EVN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555938766"/>
                      </a:ext>
                    </a:extLst>
                  </a:tr>
                  <a:tr h="4431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II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thương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phẩm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theo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toán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theo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phương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pháp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cộng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tới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từng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với</a:t>
                          </a:r>
                          <a:r>
                            <a:rPr lang="en-US" sz="1200" dirty="0">
                              <a:effectLst/>
                            </a:rPr>
                            <a:t> 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khâu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quản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lý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ngành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phù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trợ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bổ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ngay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từ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đầu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2819629391"/>
                      </a:ext>
                    </a:extLst>
                  </a:tr>
                  <a:tr h="3084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II.1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Giá thành điện thương phẩm từ 220 kV trở lên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GTsca=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𝐶𝑞𝑙</m:t>
                                  </m:r>
                                </m:num>
                                <m:den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𝑇𝑇𝑡𝑡</m:t>
                                  </m:r>
                                </m:den>
                              </m:f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𝐶𝑞𝑙</m:t>
                                  </m:r>
                                </m:num>
                                <m:den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Ktt</a:t>
                          </a:r>
                          <a:r>
                            <a:rPr lang="en-US" sz="1200" dirty="0">
                              <a:effectLst/>
                            </a:rPr>
                            <a:t> = </a:t>
                          </a:r>
                          <a:r>
                            <a:rPr lang="en-US" sz="1200" dirty="0" err="1">
                              <a:effectLst/>
                            </a:rPr>
                            <a:t>TTtt</a:t>
                          </a:r>
                          <a:r>
                            <a:rPr lang="en-US" sz="1200" dirty="0">
                              <a:effectLst/>
                            </a:rPr>
                            <a:t>/</a:t>
                          </a:r>
                          <a:r>
                            <a:rPr lang="en-US" sz="1200" dirty="0" err="1">
                              <a:effectLst/>
                            </a:rPr>
                            <a:t>Esx</a:t>
                          </a:r>
                          <a:r>
                            <a:rPr lang="en-US" sz="1200" dirty="0">
                              <a:effectLst/>
                            </a:rPr>
                            <a:t> (</a:t>
                          </a:r>
                          <a:r>
                            <a:rPr lang="en-US" sz="1200" dirty="0" err="1">
                              <a:effectLst/>
                            </a:rPr>
                            <a:t>hệ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số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lưới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truyền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tải</a:t>
                          </a:r>
                          <a:r>
                            <a:rPr lang="en-US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640902123"/>
                      </a:ext>
                    </a:extLst>
                  </a:tr>
                  <a:tr h="3084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II.2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Giá thành điện thương phẩm tại 110 kV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GTca=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𝐶𝑞𝑙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𝐶𝑐𝑎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𝐶𝑘𝑑</m:t>
                                  </m:r>
                                </m:num>
                                <m:den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𝑇𝑇𝑡𝑡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𝑇𝑇𝑐𝑎</m:t>
                                  </m:r>
                                </m:den>
                              </m:f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𝐶𝑞𝑙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𝐶𝑐𝑎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𝐶𝑘𝑑</m:t>
                                  </m:r>
                                </m:num>
                                <m:den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)(1−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𝐾𝑐𝑎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Kca</a:t>
                          </a:r>
                          <a:r>
                            <a:rPr lang="en-US" sz="1200" dirty="0">
                              <a:effectLst/>
                            </a:rPr>
                            <a:t> = </a:t>
                          </a:r>
                          <a:r>
                            <a:rPr lang="en-US" sz="1200" dirty="0" err="1">
                              <a:effectLst/>
                            </a:rPr>
                            <a:t>TTca</a:t>
                          </a:r>
                          <a:r>
                            <a:rPr lang="en-US" sz="1200" dirty="0">
                              <a:effectLst/>
                            </a:rPr>
                            <a:t>/(</a:t>
                          </a:r>
                          <a:r>
                            <a:rPr lang="en-US" sz="1200" dirty="0" err="1">
                              <a:effectLst/>
                            </a:rPr>
                            <a:t>Esx-TTtt</a:t>
                          </a:r>
                          <a:r>
                            <a:rPr lang="en-US" sz="1200" dirty="0">
                              <a:effectLst/>
                            </a:rPr>
                            <a:t>) (</a:t>
                          </a:r>
                          <a:r>
                            <a:rPr lang="en-US" sz="1200" dirty="0" err="1">
                              <a:effectLst/>
                            </a:rPr>
                            <a:t>hệ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số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tại</a:t>
                          </a:r>
                          <a:r>
                            <a:rPr lang="en-US" sz="1200" dirty="0">
                              <a:effectLst/>
                            </a:rPr>
                            <a:t> 110 kV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1421505627"/>
                      </a:ext>
                    </a:extLst>
                  </a:tr>
                  <a:tr h="3084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II.3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Giá thành điện thương phẩm từ 6 đến dưới 110 kV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GTta=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𝐶𝑞𝑙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𝐶𝑐𝑎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𝐶𝑘𝑑</m:t>
                                  </m:r>
                                </m:num>
                                <m:den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𝑇𝑇𝑡𝑡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𝑇𝑇𝑐𝑎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𝑇𝑇𝑡𝑎</m:t>
                                  </m:r>
                                </m:den>
                              </m:f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𝐶𝑞𝑙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𝐶𝑐𝑎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𝐶𝑘𝑑</m:t>
                                  </m:r>
                                </m:num>
                                <m:den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)(1−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𝐾𝑐𝑎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)(1−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𝐾𝑡𝑎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Kta</a:t>
                          </a:r>
                          <a:r>
                            <a:rPr lang="en-US" sz="1200" dirty="0">
                              <a:effectLst/>
                            </a:rPr>
                            <a:t>= </a:t>
                          </a:r>
                          <a:r>
                            <a:rPr lang="en-US" sz="1200" dirty="0" err="1">
                              <a:effectLst/>
                            </a:rPr>
                            <a:t>TTta</a:t>
                          </a:r>
                          <a:r>
                            <a:rPr lang="en-US" sz="1200" dirty="0">
                              <a:effectLst/>
                            </a:rPr>
                            <a:t>/(</a:t>
                          </a:r>
                          <a:r>
                            <a:rPr lang="en-US" sz="1200" dirty="0" err="1">
                              <a:effectLst/>
                            </a:rPr>
                            <a:t>Esx-TTtt-TTca</a:t>
                          </a:r>
                          <a:r>
                            <a:rPr lang="en-US" sz="1200" dirty="0">
                              <a:effectLst/>
                            </a:rPr>
                            <a:t>): </a:t>
                          </a:r>
                          <a:r>
                            <a:rPr lang="en-US" sz="1200" dirty="0" err="1">
                              <a:effectLst/>
                            </a:rPr>
                            <a:t>Hệ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số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trung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708989243"/>
                      </a:ext>
                    </a:extLst>
                  </a:tr>
                  <a:tr h="5918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II.4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thương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phẩm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dưới</a:t>
                          </a:r>
                          <a:r>
                            <a:rPr lang="en-US" sz="1200" dirty="0">
                              <a:effectLst/>
                            </a:rPr>
                            <a:t> 6 kV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GTha=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𝐶𝑞𝑙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𝐶𝑐𝑎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𝐶h𝑎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𝐶𝑘𝑑</m:t>
                                  </m:r>
                                </m:num>
                                <m:den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𝑇𝑇𝑡𝑡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𝑇𝑇𝑐𝑎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𝑇𝑇𝑡𝑎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𝑇𝑇h𝑎</m:t>
                                  </m:r>
                                </m:den>
                              </m:f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𝐶𝑞𝑙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𝐶𝑐𝑎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𝐶𝑡𝑎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𝐶h𝑎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𝐶𝑘𝑑</m:t>
                                  </m:r>
                                </m:num>
                                <m:den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𝐸𝑠𝑥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𝐾𝑡𝑡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)(1−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𝐾𝑐𝑎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)(1−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𝐾𝑡𝑎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)(1−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𝐾h𝑎</m:t>
                                  </m:r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Kha</a:t>
                          </a:r>
                          <a:r>
                            <a:rPr lang="en-US" sz="1200" dirty="0">
                              <a:effectLst/>
                            </a:rPr>
                            <a:t>= </a:t>
                          </a:r>
                          <a:r>
                            <a:rPr lang="en-US" sz="1200" dirty="0" err="1">
                              <a:effectLst/>
                            </a:rPr>
                            <a:t>Ttha</a:t>
                          </a:r>
                          <a:r>
                            <a:rPr lang="en-US" sz="1200" dirty="0">
                              <a:effectLst/>
                            </a:rPr>
                            <a:t>/(</a:t>
                          </a:r>
                          <a:r>
                            <a:rPr lang="en-US" sz="1200" dirty="0" err="1">
                              <a:effectLst/>
                            </a:rPr>
                            <a:t>Esx-TTtt-TTca-TTta</a:t>
                          </a:r>
                          <a:r>
                            <a:rPr lang="en-US" sz="1200" dirty="0">
                              <a:effectLst/>
                            </a:rPr>
                            <a:t>): </a:t>
                          </a:r>
                          <a:r>
                            <a:rPr lang="en-US" sz="1200" dirty="0" err="1">
                              <a:effectLst/>
                            </a:rPr>
                            <a:t>Hệ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số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hạ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402845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3985278"/>
                  </p:ext>
                </p:extLst>
              </p:nvPr>
            </p:nvGraphicFramePr>
            <p:xfrm>
              <a:off x="-1" y="374071"/>
              <a:ext cx="12192001" cy="64366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85573">
                      <a:extLst>
                        <a:ext uri="{9D8B030D-6E8A-4147-A177-3AD203B41FA5}">
                          <a16:colId xmlns:a16="http://schemas.microsoft.com/office/drawing/2014/main" val="368696937"/>
                        </a:ext>
                      </a:extLst>
                    </a:gridCol>
                    <a:gridCol w="3510656">
                      <a:extLst>
                        <a:ext uri="{9D8B030D-6E8A-4147-A177-3AD203B41FA5}">
                          <a16:colId xmlns:a16="http://schemas.microsoft.com/office/drawing/2014/main" val="2858478559"/>
                        </a:ext>
                      </a:extLst>
                    </a:gridCol>
                    <a:gridCol w="4093029">
                      <a:extLst>
                        <a:ext uri="{9D8B030D-6E8A-4147-A177-3AD203B41FA5}">
                          <a16:colId xmlns:a16="http://schemas.microsoft.com/office/drawing/2014/main" val="1186346762"/>
                        </a:ext>
                      </a:extLst>
                    </a:gridCol>
                    <a:gridCol w="3802743">
                      <a:extLst>
                        <a:ext uri="{9D8B030D-6E8A-4147-A177-3AD203B41FA5}">
                          <a16:colId xmlns:a16="http://schemas.microsoft.com/office/drawing/2014/main" val="1331287566"/>
                        </a:ext>
                      </a:extLst>
                    </a:gridCol>
                  </a:tblGrid>
                  <a:tr h="21818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effectLst/>
                            </a:rPr>
                            <a:t>Hạch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toán</a:t>
                          </a:r>
                          <a:r>
                            <a:rPr lang="en-US" sz="1400" dirty="0">
                              <a:effectLst/>
                            </a:rPr>
                            <a:t> chi </a:t>
                          </a:r>
                          <a:r>
                            <a:rPr lang="en-US" sz="1400" dirty="0" err="1">
                              <a:effectLst/>
                            </a:rPr>
                            <a:t>phí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và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giá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thành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theo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cấp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điện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áp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193089"/>
                      </a:ext>
                    </a:extLst>
                  </a:tr>
                  <a:tr h="259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I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chỉ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tiêu</a:t>
                          </a:r>
                          <a:r>
                            <a:rPr lang="en-US" sz="1200" dirty="0">
                              <a:effectLst/>
                            </a:rPr>
                            <a:t> 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đầu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để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toán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Ký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hiệu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Giải thích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161374401"/>
                      </a:ext>
                    </a:extLst>
                  </a:tr>
                  <a:tr h="3023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sản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xuất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mua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(</a:t>
                          </a:r>
                          <a:r>
                            <a:rPr lang="en-US" sz="1200" dirty="0" err="1">
                              <a:effectLst/>
                            </a:rPr>
                            <a:t>đồng</a:t>
                          </a:r>
                          <a:r>
                            <a:rPr lang="en-US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Csx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"=Bằng tổng chi phí sản xuất mua điện của EVN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535076837"/>
                      </a:ext>
                    </a:extLst>
                  </a:tr>
                  <a:tr h="3023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Sản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lượng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được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mua</a:t>
                          </a:r>
                          <a:r>
                            <a:rPr lang="en-US" sz="1200" dirty="0">
                              <a:effectLst/>
                            </a:rPr>
                            <a:t> (kWh)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Esx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Tổng sản lượng EVN mua của các nhà máy và tự sản xuất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1719968111"/>
                      </a:ext>
                    </a:extLst>
                  </a:tr>
                  <a:tr h="3023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truyền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tải</a:t>
                          </a:r>
                          <a:r>
                            <a:rPr lang="en-US" sz="1200" dirty="0">
                              <a:effectLst/>
                            </a:rPr>
                            <a:t> (kWh)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TTtt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Tính toán bởi NPT trong quá trình truyền tải điện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4248439549"/>
                      </a:ext>
                    </a:extLst>
                  </a:tr>
                  <a:tr h="3023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Chi phí khâu truyền tải điện (đồng)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Ctt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toán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bởi</a:t>
                          </a:r>
                          <a:r>
                            <a:rPr lang="en-US" sz="1200" dirty="0">
                              <a:effectLst/>
                            </a:rPr>
                            <a:t> NPT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được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thẩm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quyền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phê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duyệt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904699516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Tổn thất phân phối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TTpp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TTpp</a:t>
                          </a:r>
                          <a:r>
                            <a:rPr lang="en-US" sz="1200" dirty="0">
                              <a:effectLst/>
                            </a:rPr>
                            <a:t>: </a:t>
                          </a: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toán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cho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từng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1191347037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110 kV (kWh)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TTca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rowSpan="3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bởi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tổng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công</a:t>
                          </a:r>
                          <a:r>
                            <a:rPr lang="en-US" sz="1200" dirty="0">
                              <a:effectLst/>
                            </a:rPr>
                            <a:t> ty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phối</a:t>
                          </a:r>
                          <a:r>
                            <a:rPr lang="en-US" sz="1200" dirty="0">
                              <a:effectLst/>
                            </a:rPr>
                            <a:t>, </a:t>
                          </a:r>
                          <a:r>
                            <a:rPr lang="en-US" sz="1200" dirty="0" err="1">
                              <a:effectLst/>
                            </a:rPr>
                            <a:t>dựa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theo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trị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nhận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trị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thương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phẩm</a:t>
                          </a:r>
                          <a:r>
                            <a:rPr lang="en-US" sz="1200" dirty="0">
                              <a:effectLst/>
                            </a:rPr>
                            <a:t> ở </a:t>
                          </a:r>
                          <a:r>
                            <a:rPr lang="en-US" sz="1200" dirty="0" err="1">
                              <a:effectLst/>
                            </a:rPr>
                            <a:t>từng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996745106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Tổn thất từ 6 đến dưới 110 kV (kWh)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TTta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721068"/>
                      </a:ext>
                    </a:extLst>
                  </a:tr>
                  <a:tr h="309983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dưới</a:t>
                          </a:r>
                          <a:r>
                            <a:rPr lang="en-US" sz="1200" dirty="0">
                              <a:effectLst/>
                            </a:rPr>
                            <a:t> 6 kV (kWh)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TTha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6429406"/>
                      </a:ext>
                    </a:extLst>
                  </a:tr>
                  <a:tr h="4599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phối</a:t>
                          </a:r>
                          <a:r>
                            <a:rPr lang="en-US" sz="1200" dirty="0">
                              <a:effectLst/>
                            </a:rPr>
                            <a:t> – </a:t>
                          </a:r>
                          <a:r>
                            <a:rPr lang="en-US" sz="1200" dirty="0" err="1">
                              <a:effectLst/>
                            </a:rPr>
                            <a:t>bán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lẻ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(</a:t>
                          </a:r>
                          <a:r>
                            <a:rPr lang="en-US" sz="1200" dirty="0" err="1">
                              <a:effectLst/>
                            </a:rPr>
                            <a:t>đồng</a:t>
                          </a:r>
                          <a:r>
                            <a:rPr lang="en-US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Cpp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Cpp</a:t>
                          </a:r>
                          <a:r>
                            <a:rPr lang="en-US" sz="1200" dirty="0">
                              <a:effectLst/>
                            </a:rPr>
                            <a:t>: </a:t>
                          </a:r>
                          <a:r>
                            <a:rPr lang="en-US" sz="1200" dirty="0" err="1">
                              <a:effectLst/>
                            </a:rPr>
                            <a:t>Là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các</a:t>
                          </a:r>
                          <a:r>
                            <a:rPr lang="en-US" sz="1200" dirty="0">
                              <a:effectLst/>
                            </a:rPr>
                            <a:t> 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được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 smtClean="0">
                              <a:effectLst/>
                            </a:rPr>
                            <a:t>các</a:t>
                          </a:r>
                          <a:r>
                            <a:rPr lang="en-US" sz="1200" baseline="0" dirty="0" smtClean="0">
                              <a:effectLst/>
                            </a:rPr>
                            <a:t> TCT</a:t>
                          </a:r>
                          <a:r>
                            <a:rPr lang="en-US" sz="1200" dirty="0" smtClean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phối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toán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theo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quy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định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đảm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bảo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nhiệm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vụ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kinh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doanh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379391357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Từ 110 kV trở liên (đồng)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Cca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rowSpan="4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khâu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phối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được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bổ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xuống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từng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. Chi </a:t>
                          </a:r>
                          <a:r>
                            <a:rPr lang="en-US" sz="1200" dirty="0" err="1">
                              <a:effectLst/>
                            </a:rPr>
                            <a:t>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kinh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doanh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lẻ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bổ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chung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219419410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Từ 6 KV đến dưới 110 (đồng)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Cta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2447789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Dưới</a:t>
                          </a:r>
                          <a:r>
                            <a:rPr lang="en-US" sz="1200" dirty="0">
                              <a:effectLst/>
                            </a:rPr>
                            <a:t> 6 kV (</a:t>
                          </a:r>
                          <a:r>
                            <a:rPr lang="en-US" sz="1200" dirty="0" err="1">
                              <a:effectLst/>
                            </a:rPr>
                            <a:t>đồng</a:t>
                          </a:r>
                          <a:r>
                            <a:rPr lang="en-US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Cha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6393127"/>
                      </a:ext>
                    </a:extLst>
                  </a:tr>
                  <a:tr h="21654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Chi phí bán lẻ điện (đồng)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Ckd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181229"/>
                      </a:ext>
                    </a:extLst>
                  </a:tr>
                  <a:tr h="5039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quản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lý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ngành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phụ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trợ</a:t>
                          </a:r>
                          <a:r>
                            <a:rPr lang="en-US" sz="1200" dirty="0">
                              <a:effectLst/>
                            </a:rPr>
                            <a:t> (</a:t>
                          </a:r>
                          <a:r>
                            <a:rPr lang="en-US" sz="1200" dirty="0" err="1">
                              <a:effectLst/>
                            </a:rPr>
                            <a:t>đồng</a:t>
                          </a:r>
                          <a:r>
                            <a:rPr lang="en-US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Cql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Cql</a:t>
                          </a:r>
                          <a:r>
                            <a:rPr lang="en-US" sz="1200" dirty="0">
                              <a:effectLst/>
                            </a:rPr>
                            <a:t>: 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quản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lý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ngành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phù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trợ</a:t>
                          </a:r>
                          <a:r>
                            <a:rPr lang="en-US" sz="1200" dirty="0">
                              <a:effectLst/>
                            </a:rPr>
                            <a:t>, 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này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sẽ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được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bổ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chung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cho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vị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của</a:t>
                          </a:r>
                          <a:r>
                            <a:rPr lang="en-US" sz="1200" dirty="0">
                              <a:effectLst/>
                            </a:rPr>
                            <a:t> EVN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555938766"/>
                      </a:ext>
                    </a:extLst>
                  </a:tr>
                  <a:tr h="4431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II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thương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phẩm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theo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Tính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toán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theo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phương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pháp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cộng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tới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từng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cấp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với</a:t>
                          </a:r>
                          <a:r>
                            <a:rPr lang="en-US" sz="1200" dirty="0">
                              <a:effectLst/>
                            </a:rPr>
                            <a:t> chi </a:t>
                          </a:r>
                          <a:r>
                            <a:rPr lang="en-US" sz="1200" dirty="0" err="1">
                              <a:effectLst/>
                            </a:rPr>
                            <a:t>phí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khâu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quản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lý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ngành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và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phù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trợ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phân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bổ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ngay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từ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đầu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2819629391"/>
                      </a:ext>
                    </a:extLst>
                  </a:tr>
                  <a:tr h="3084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II.1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Giá thành điện thương phẩm từ 220 kV trở lên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1581" marR="31581" marT="0" marB="0" anchor="ctr">
                        <a:blipFill>
                          <a:blip r:embed="rId2"/>
                          <a:stretch>
                            <a:fillRect l="-105060" t="-1632000" r="-93601" b="-4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Ktt</a:t>
                          </a:r>
                          <a:r>
                            <a:rPr lang="en-US" sz="1200" dirty="0">
                              <a:effectLst/>
                            </a:rPr>
                            <a:t> = </a:t>
                          </a:r>
                          <a:r>
                            <a:rPr lang="en-US" sz="1200" dirty="0" err="1">
                              <a:effectLst/>
                            </a:rPr>
                            <a:t>TTtt</a:t>
                          </a:r>
                          <a:r>
                            <a:rPr lang="en-US" sz="1200" dirty="0">
                              <a:effectLst/>
                            </a:rPr>
                            <a:t>/</a:t>
                          </a:r>
                          <a:r>
                            <a:rPr lang="en-US" sz="1200" dirty="0" err="1">
                              <a:effectLst/>
                            </a:rPr>
                            <a:t>Esx</a:t>
                          </a:r>
                          <a:r>
                            <a:rPr lang="en-US" sz="1200" dirty="0">
                              <a:effectLst/>
                            </a:rPr>
                            <a:t> (</a:t>
                          </a:r>
                          <a:r>
                            <a:rPr lang="en-US" sz="1200" dirty="0" err="1">
                              <a:effectLst/>
                            </a:rPr>
                            <a:t>hệ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số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lưới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truyền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tải</a:t>
                          </a:r>
                          <a:r>
                            <a:rPr lang="en-US" sz="1200" dirty="0">
                              <a:effectLst/>
                            </a:rPr>
                            <a:t>)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640902123"/>
                      </a:ext>
                    </a:extLst>
                  </a:tr>
                  <a:tr h="3084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II.2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Giá thành điện thương phẩm tại 110 kV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1581" marR="31581" marT="0" marB="0" anchor="ctr">
                        <a:blipFill>
                          <a:blip r:embed="rId2"/>
                          <a:stretch>
                            <a:fillRect l="-105060" t="-1698039" r="-93601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Kca</a:t>
                          </a:r>
                          <a:r>
                            <a:rPr lang="en-US" sz="1200" dirty="0">
                              <a:effectLst/>
                            </a:rPr>
                            <a:t> = </a:t>
                          </a:r>
                          <a:r>
                            <a:rPr lang="en-US" sz="1200" dirty="0" err="1">
                              <a:effectLst/>
                            </a:rPr>
                            <a:t>TTca</a:t>
                          </a:r>
                          <a:r>
                            <a:rPr lang="en-US" sz="1200" dirty="0">
                              <a:effectLst/>
                            </a:rPr>
                            <a:t>/(</a:t>
                          </a:r>
                          <a:r>
                            <a:rPr lang="en-US" sz="1200" dirty="0" err="1">
                              <a:effectLst/>
                            </a:rPr>
                            <a:t>Esx-TTtt</a:t>
                          </a:r>
                          <a:r>
                            <a:rPr lang="en-US" sz="1200" dirty="0">
                              <a:effectLst/>
                            </a:rPr>
                            <a:t>) (</a:t>
                          </a:r>
                          <a:r>
                            <a:rPr lang="en-US" sz="1200" dirty="0" err="1">
                              <a:effectLst/>
                            </a:rPr>
                            <a:t>hệ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số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tại</a:t>
                          </a:r>
                          <a:r>
                            <a:rPr lang="en-US" sz="1200" dirty="0">
                              <a:effectLst/>
                            </a:rPr>
                            <a:t> 110 kV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1421505627"/>
                      </a:ext>
                    </a:extLst>
                  </a:tr>
                  <a:tr h="3084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II.3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Giá thành điện thương phẩm từ 6 đến dưới 110 kV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1581" marR="31581" marT="0" marB="0" anchor="ctr">
                        <a:blipFill>
                          <a:blip r:embed="rId2"/>
                          <a:stretch>
                            <a:fillRect l="-105060" t="-1798039" r="-93601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Kta</a:t>
                          </a:r>
                          <a:r>
                            <a:rPr lang="en-US" sz="1200" dirty="0">
                              <a:effectLst/>
                            </a:rPr>
                            <a:t>= </a:t>
                          </a:r>
                          <a:r>
                            <a:rPr lang="en-US" sz="1200" dirty="0" err="1">
                              <a:effectLst/>
                            </a:rPr>
                            <a:t>TTta</a:t>
                          </a:r>
                          <a:r>
                            <a:rPr lang="en-US" sz="1200" dirty="0">
                              <a:effectLst/>
                            </a:rPr>
                            <a:t>/(</a:t>
                          </a:r>
                          <a:r>
                            <a:rPr lang="en-US" sz="1200" dirty="0" err="1">
                              <a:effectLst/>
                            </a:rPr>
                            <a:t>Esx-TTtt-TTca</a:t>
                          </a:r>
                          <a:r>
                            <a:rPr lang="en-US" sz="1200" dirty="0">
                              <a:effectLst/>
                            </a:rPr>
                            <a:t>): </a:t>
                          </a:r>
                          <a:r>
                            <a:rPr lang="en-US" sz="1200" dirty="0" err="1">
                              <a:effectLst/>
                            </a:rPr>
                            <a:t>Hệ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số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trung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708989243"/>
                      </a:ext>
                    </a:extLst>
                  </a:tr>
                  <a:tr h="5918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II.4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Giá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thành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thương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phẩm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dưới</a:t>
                          </a:r>
                          <a:r>
                            <a:rPr lang="en-US" sz="1200" dirty="0">
                              <a:effectLst/>
                            </a:rPr>
                            <a:t> 6 kV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1581" marR="31581" marT="0" marB="0" anchor="ctr">
                        <a:blipFill>
                          <a:blip r:embed="rId2"/>
                          <a:stretch>
                            <a:fillRect l="-105060" t="-997938" r="-93601" b="-8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Kha</a:t>
                          </a:r>
                          <a:r>
                            <a:rPr lang="en-US" sz="1200" dirty="0">
                              <a:effectLst/>
                            </a:rPr>
                            <a:t>= </a:t>
                          </a:r>
                          <a:r>
                            <a:rPr lang="en-US" sz="1200" dirty="0" err="1">
                              <a:effectLst/>
                            </a:rPr>
                            <a:t>Ttha</a:t>
                          </a:r>
                          <a:r>
                            <a:rPr lang="en-US" sz="1200" dirty="0">
                              <a:effectLst/>
                            </a:rPr>
                            <a:t>/(</a:t>
                          </a:r>
                          <a:r>
                            <a:rPr lang="en-US" sz="1200" dirty="0" err="1">
                              <a:effectLst/>
                            </a:rPr>
                            <a:t>Esx-TTtt-TTca-TTta</a:t>
                          </a:r>
                          <a:r>
                            <a:rPr lang="en-US" sz="1200" dirty="0">
                              <a:effectLst/>
                            </a:rPr>
                            <a:t>): </a:t>
                          </a:r>
                          <a:r>
                            <a:rPr lang="en-US" sz="1200" dirty="0" err="1">
                              <a:effectLst/>
                            </a:rPr>
                            <a:t>Hệ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số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tổn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thất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hạ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áp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581" marR="31581" marT="0" marB="0" anchor="ctr"/>
                    </a:tc>
                    <a:extLst>
                      <a:ext uri="{0D108BD9-81ED-4DB2-BD59-A6C34878D82A}">
                        <a16:rowId xmlns:a16="http://schemas.microsoft.com/office/drawing/2014/main" val="34028457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c) </a:t>
            </a:r>
            <a:r>
              <a:rPr lang="en-US" sz="2800" dirty="0" err="1" smtClean="0">
                <a:latin typeface="+mn-lt"/>
              </a:rPr>
              <a:t>Căn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cứ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cải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tiến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biểu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giá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bán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điện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cao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thấp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điểm</a:t>
            </a:r>
            <a:r>
              <a:rPr lang="en-US" sz="2800" dirty="0" smtClean="0">
                <a:latin typeface="+mn-lt"/>
              </a:rPr>
              <a:t>: Chi </a:t>
            </a:r>
            <a:r>
              <a:rPr lang="en-US" sz="2800" dirty="0" err="1" smtClean="0">
                <a:latin typeface="+mn-lt"/>
              </a:rPr>
              <a:t>phí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cung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ứng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cao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thấp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điểm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 err="1" smtClean="0">
                <a:latin typeface="+mn-lt"/>
              </a:rPr>
              <a:t>phân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bổ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lại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theo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giá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thành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bình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quân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636"/>
            <a:ext cx="12192000" cy="405938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983673" y="5805055"/>
            <a:ext cx="10238509" cy="581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n-lt"/>
              </a:rPr>
              <a:t>Tổng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nghiên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cứu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898358"/>
            <a:ext cx="11942617" cy="572411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Mục</a:t>
            </a:r>
            <a:r>
              <a:rPr lang="en-US" b="1" dirty="0" smtClean="0"/>
              <a:t> </a:t>
            </a:r>
            <a:r>
              <a:rPr lang="en-US" b="1" dirty="0" err="1" smtClean="0"/>
              <a:t>tiêu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đề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endParaRPr lang="en-US" b="1" dirty="0" smtClean="0"/>
          </a:p>
          <a:p>
            <a:pPr lvl="1"/>
            <a:r>
              <a:rPr lang="en-US" i="1" u="sng" dirty="0" err="1">
                <a:solidFill>
                  <a:srgbClr val="002060"/>
                </a:solidFill>
              </a:rPr>
              <a:t>Mục</a:t>
            </a:r>
            <a:r>
              <a:rPr lang="en-US" i="1" u="sng" dirty="0">
                <a:solidFill>
                  <a:srgbClr val="002060"/>
                </a:solidFill>
              </a:rPr>
              <a:t> </a:t>
            </a:r>
            <a:r>
              <a:rPr lang="en-US" i="1" u="sng" dirty="0" err="1">
                <a:solidFill>
                  <a:srgbClr val="002060"/>
                </a:solidFill>
              </a:rPr>
              <a:t>tiêu</a:t>
            </a:r>
            <a:r>
              <a:rPr lang="en-US" i="1" u="sng" dirty="0">
                <a:solidFill>
                  <a:srgbClr val="002060"/>
                </a:solidFill>
              </a:rPr>
              <a:t> </a:t>
            </a:r>
            <a:r>
              <a:rPr lang="en-US" i="1" u="sng" dirty="0" smtClean="0">
                <a:solidFill>
                  <a:srgbClr val="002060"/>
                </a:solidFill>
              </a:rPr>
              <a:t>1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  <a:r>
              <a:rPr lang="en-US" i="1" dirty="0" err="1" smtClean="0">
                <a:solidFill>
                  <a:srgbClr val="002060"/>
                </a:solidFill>
              </a:rPr>
              <a:t>Đánh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giá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phù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hợp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của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hệ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thống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biểu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giá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bán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lẻ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hành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cho</a:t>
            </a:r>
            <a:r>
              <a:rPr lang="en-US" i="1" dirty="0" smtClean="0">
                <a:solidFill>
                  <a:srgbClr val="002060"/>
                </a:solidFill>
              </a:rPr>
              <a:t> 4 </a:t>
            </a:r>
            <a:r>
              <a:rPr lang="en-US" i="1" dirty="0" err="1" smtClean="0">
                <a:solidFill>
                  <a:srgbClr val="002060"/>
                </a:solidFill>
              </a:rPr>
              <a:t>nhóm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khách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hàng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  <a:r>
              <a:rPr lang="en-US" i="1" dirty="0" err="1" smtClean="0">
                <a:solidFill>
                  <a:srgbClr val="002060"/>
                </a:solidFill>
              </a:rPr>
              <a:t>sản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xuất</a:t>
            </a:r>
            <a:r>
              <a:rPr lang="en-US" i="1" dirty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kinh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doanh</a:t>
            </a:r>
            <a:r>
              <a:rPr lang="en-US" i="1" dirty="0" smtClean="0">
                <a:solidFill>
                  <a:srgbClr val="002060"/>
                </a:solidFill>
              </a:rPr>
              <a:t>; HCSN, </a:t>
            </a:r>
            <a:r>
              <a:rPr lang="en-US" i="1" dirty="0" err="1">
                <a:solidFill>
                  <a:srgbClr val="002060"/>
                </a:solidFill>
              </a:rPr>
              <a:t>và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đặc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biệt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là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biểu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giá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sinh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hoạt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bậc</a:t>
            </a:r>
            <a:r>
              <a:rPr lang="en-US" i="1" dirty="0" smtClean="0">
                <a:solidFill>
                  <a:srgbClr val="002060"/>
                </a:solidFill>
              </a:rPr>
              <a:t> thang. </a:t>
            </a:r>
            <a:r>
              <a:rPr lang="en-US" i="1" dirty="0" err="1">
                <a:solidFill>
                  <a:srgbClr val="002060"/>
                </a:solidFill>
              </a:rPr>
              <a:t>Sự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phù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hợp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được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nghiên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cứu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trên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sở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các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mục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tiêu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định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giá</a:t>
            </a:r>
            <a:r>
              <a:rPr lang="en-US" i="1" dirty="0">
                <a:solidFill>
                  <a:srgbClr val="002060"/>
                </a:solidFill>
              </a:rPr>
              <a:t>:</a:t>
            </a:r>
            <a:endParaRPr lang="en-US" dirty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ánh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chi </a:t>
            </a:r>
            <a:r>
              <a:rPr lang="en-US" dirty="0" err="1">
                <a:solidFill>
                  <a:srgbClr val="FF0000"/>
                </a:solidFill>
              </a:rPr>
              <a:t>phí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tính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mục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thống</a:t>
            </a:r>
            <a:r>
              <a:rPr lang="en-US" dirty="0">
                <a:solidFill>
                  <a:srgbClr val="FF0000"/>
                </a:solidFill>
              </a:rPr>
              <a:t>;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triển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mục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chính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hội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định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điện</a:t>
            </a:r>
            <a:r>
              <a:rPr lang="en-US" dirty="0">
                <a:solidFill>
                  <a:srgbClr val="FF0000"/>
                </a:solidFill>
              </a:rPr>
              <a:t>;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kiệm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năng</a:t>
            </a:r>
            <a:r>
              <a:rPr lang="en-US" dirty="0">
                <a:solidFill>
                  <a:srgbClr val="FF0000"/>
                </a:solidFill>
              </a:rPr>
              <a:t>;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dễ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áp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biệt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tính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nhau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i="1" u="sng" dirty="0" err="1">
                <a:solidFill>
                  <a:srgbClr val="002060"/>
                </a:solidFill>
              </a:rPr>
              <a:t>Mục</a:t>
            </a:r>
            <a:r>
              <a:rPr lang="en-US" i="1" u="sng" dirty="0">
                <a:solidFill>
                  <a:srgbClr val="002060"/>
                </a:solidFill>
              </a:rPr>
              <a:t> </a:t>
            </a:r>
            <a:r>
              <a:rPr lang="en-US" i="1" u="sng" dirty="0" err="1">
                <a:solidFill>
                  <a:srgbClr val="002060"/>
                </a:solidFill>
              </a:rPr>
              <a:t>tiêu</a:t>
            </a:r>
            <a:r>
              <a:rPr lang="en-US" i="1" u="sng" dirty="0">
                <a:solidFill>
                  <a:srgbClr val="002060"/>
                </a:solidFill>
              </a:rPr>
              <a:t> </a:t>
            </a:r>
            <a:r>
              <a:rPr lang="en-US" i="1" u="sng" dirty="0" err="1" smtClean="0">
                <a:solidFill>
                  <a:srgbClr val="002060"/>
                </a:solidFill>
              </a:rPr>
              <a:t>đề</a:t>
            </a:r>
            <a:r>
              <a:rPr lang="en-US" i="1" u="sng" dirty="0" smtClean="0">
                <a:solidFill>
                  <a:srgbClr val="002060"/>
                </a:solidFill>
              </a:rPr>
              <a:t> </a:t>
            </a:r>
            <a:r>
              <a:rPr lang="en-US" i="1" u="sng" dirty="0" err="1" smtClean="0">
                <a:solidFill>
                  <a:srgbClr val="002060"/>
                </a:solidFill>
              </a:rPr>
              <a:t>án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  <a:r>
              <a:rPr lang="en-US" i="1" dirty="0" err="1" smtClean="0">
                <a:solidFill>
                  <a:srgbClr val="002060"/>
                </a:solidFill>
              </a:rPr>
              <a:t>Đề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xuất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phương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án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cải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tiến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biểu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giá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bán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lẻ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hành</a:t>
            </a:r>
            <a:r>
              <a:rPr lang="en-US" i="1" dirty="0" smtClean="0">
                <a:solidFill>
                  <a:srgbClr val="002060"/>
                </a:solidFill>
              </a:rPr>
              <a:t> (</a:t>
            </a:r>
            <a:r>
              <a:rPr lang="en-US" i="1" dirty="0" err="1" smtClean="0">
                <a:solidFill>
                  <a:srgbClr val="002060"/>
                </a:solidFill>
              </a:rPr>
              <a:t>quy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định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trong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quyết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định</a:t>
            </a:r>
            <a:r>
              <a:rPr lang="en-US" i="1" dirty="0" smtClean="0">
                <a:solidFill>
                  <a:srgbClr val="002060"/>
                </a:solidFill>
              </a:rPr>
              <a:t> 28) </a:t>
            </a:r>
            <a:r>
              <a:rPr lang="en-US" i="1" dirty="0" err="1">
                <a:solidFill>
                  <a:srgbClr val="002060"/>
                </a:solidFill>
              </a:rPr>
              <a:t>cho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4 </a:t>
            </a:r>
            <a:r>
              <a:rPr lang="en-US" i="1" dirty="0" err="1" smtClean="0">
                <a:solidFill>
                  <a:srgbClr val="002060"/>
                </a:solidFill>
              </a:rPr>
              <a:t>nhóm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khách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hàng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phù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hợp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với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các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điều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kiện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hiện</a:t>
            </a:r>
            <a:r>
              <a:rPr lang="en-US" i="1" dirty="0">
                <a:solidFill>
                  <a:srgbClr val="002060"/>
                </a:solidFill>
              </a:rPr>
              <a:t> nay </a:t>
            </a:r>
            <a:r>
              <a:rPr lang="en-US" i="1" dirty="0" err="1">
                <a:solidFill>
                  <a:srgbClr val="002060"/>
                </a:solidFill>
              </a:rPr>
              <a:t>về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cung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ứng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tiêu</a:t>
            </a:r>
            <a:r>
              <a:rPr lang="en-US" i="1" dirty="0" smtClean="0">
                <a:solidFill>
                  <a:srgbClr val="002060"/>
                </a:solidFill>
              </a:rPr>
              <a:t> dung </a:t>
            </a:r>
            <a:r>
              <a:rPr lang="en-US" i="1" dirty="0" err="1" smtClean="0">
                <a:solidFill>
                  <a:srgbClr val="002060"/>
                </a:solidFill>
              </a:rPr>
              <a:t>điện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tình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hình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phát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triển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kinh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tế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xã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hội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của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đất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nước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+mn-lt"/>
              </a:rPr>
              <a:t>d) </a:t>
            </a:r>
            <a:r>
              <a:rPr lang="en-US" sz="2800" dirty="0" err="1" smtClean="0">
                <a:latin typeface="+mn-lt"/>
              </a:rPr>
              <a:t>Căn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cứ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cải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tiến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biểu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giá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điện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sinh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hoạt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bậc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thang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159407"/>
            <a:ext cx="11145982" cy="55600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smtClean="0"/>
              <a:t>04 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smtClean="0"/>
              <a:t>chi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 smtClean="0"/>
              <a:t>,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endParaRPr lang="en-US" dirty="0"/>
          </a:p>
          <a:p>
            <a:pPr lvl="1"/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, chi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thụ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 5 </a:t>
            </a:r>
            <a:r>
              <a:rPr lang="en-US" dirty="0" err="1" smtClean="0"/>
              <a:t>bậc</a:t>
            </a:r>
            <a:r>
              <a:rPr lang="en-US" dirty="0" smtClean="0"/>
              <a:t>: 5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/5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 4 </a:t>
            </a:r>
            <a:r>
              <a:rPr lang="en-US" dirty="0" err="1" smtClean="0"/>
              <a:t>bậc</a:t>
            </a:r>
            <a:r>
              <a:rPr lang="en-US" dirty="0" smtClean="0"/>
              <a:t>: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4 </a:t>
            </a:r>
            <a:r>
              <a:rPr lang="en-US" dirty="0" err="1" smtClean="0"/>
              <a:t>bậc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 3 </a:t>
            </a:r>
            <a:r>
              <a:rPr lang="en-US" dirty="0" err="1" smtClean="0"/>
              <a:t>bậc</a:t>
            </a:r>
            <a:r>
              <a:rPr lang="en-US" dirty="0" smtClean="0"/>
              <a:t>: </a:t>
            </a:r>
            <a:r>
              <a:rPr lang="en-US" dirty="0" err="1" smtClean="0"/>
              <a:t>Bậc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3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kịch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/>
              <a:t>đ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 smtClean="0"/>
              <a:t>án</a:t>
            </a:r>
            <a:endParaRPr lang="en-US" dirty="0" smtClean="0"/>
          </a:p>
          <a:p>
            <a:r>
              <a:rPr lang="en-US" dirty="0" err="1" smtClean="0"/>
              <a:t>Nghiên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4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e) </a:t>
            </a:r>
            <a:r>
              <a:rPr lang="en-US" sz="3200" dirty="0" err="1" smtClean="0">
                <a:latin typeface="+mn-lt"/>
              </a:rPr>
              <a:t>Dữ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liệu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tính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toán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khứ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3 </a:t>
            </a:r>
            <a:r>
              <a:rPr lang="en-US" dirty="0" err="1"/>
              <a:t>năm</a:t>
            </a:r>
            <a:r>
              <a:rPr lang="en-US" dirty="0"/>
              <a:t> 2016-2018,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lai</a:t>
            </a:r>
            <a:r>
              <a:rPr lang="en-US" dirty="0"/>
              <a:t> 2019-2021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xu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khứ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ác</a:t>
            </a:r>
            <a:r>
              <a:rPr lang="en-US" dirty="0" smtClean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hay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. </a:t>
            </a:r>
            <a:r>
              <a:rPr lang="en-US" dirty="0" err="1" smtClean="0"/>
              <a:t>Tuy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xu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lượng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16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tiếu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829086"/>
            <a:ext cx="11194473" cy="5904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3.1 </a:t>
            </a:r>
            <a:r>
              <a:rPr lang="en-US" b="1" dirty="0" err="1">
                <a:solidFill>
                  <a:srgbClr val="C00000"/>
                </a:solidFill>
              </a:rPr>
              <a:t>Cải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cơ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chế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biểu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giá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bán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lẻ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điện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dirty="0" err="1">
                <a:solidFill>
                  <a:srgbClr val="C00000"/>
                </a:solidFill>
              </a:rPr>
              <a:t>Luật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hóa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kỳ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điều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chỉnh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giá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b="1" dirty="0" smtClean="0"/>
              <a:t>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kèm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cơ</a:t>
            </a:r>
            <a:r>
              <a:rPr lang="en-US" b="1" dirty="0"/>
              <a:t> </a:t>
            </a:r>
            <a:r>
              <a:rPr lang="en-US" b="1" dirty="0" err="1" smtClean="0"/>
              <a:t>cấu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r>
              <a:rPr lang="en-US" b="1" dirty="0" smtClean="0"/>
              <a:t> </a:t>
            </a:r>
            <a:r>
              <a:rPr lang="en-US" b="1" dirty="0" err="1" smtClean="0"/>
              <a:t>bán</a:t>
            </a:r>
            <a:r>
              <a:rPr lang="en-US" b="1" dirty="0" smtClean="0"/>
              <a:t> </a:t>
            </a:r>
            <a:r>
              <a:rPr lang="en-US" b="1" dirty="0" err="1" smtClean="0"/>
              <a:t>lẻ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004C22"/>
                </a:solidFill>
              </a:rPr>
              <a:t>Chu </a:t>
            </a:r>
            <a:r>
              <a:rPr lang="en-US" b="1" dirty="0" err="1">
                <a:solidFill>
                  <a:srgbClr val="004C22"/>
                </a:solidFill>
              </a:rPr>
              <a:t>kỳ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giá</a:t>
            </a:r>
            <a:r>
              <a:rPr lang="en-US" dirty="0">
                <a:solidFill>
                  <a:srgbClr val="004C22"/>
                </a:solidFill>
              </a:rPr>
              <a:t>: </a:t>
            </a:r>
            <a:r>
              <a:rPr lang="en-US" dirty="0" err="1" smtClean="0">
                <a:solidFill>
                  <a:srgbClr val="004C22"/>
                </a:solidFill>
              </a:rPr>
              <a:t>Phương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án</a:t>
            </a:r>
            <a:r>
              <a:rPr lang="en-US" dirty="0">
                <a:solidFill>
                  <a:srgbClr val="004C22"/>
                </a:solidFill>
              </a:rPr>
              <a:t> 6 </a:t>
            </a:r>
            <a:r>
              <a:rPr lang="en-US" dirty="0" err="1" smtClean="0">
                <a:solidFill>
                  <a:srgbClr val="004C22"/>
                </a:solidFill>
              </a:rPr>
              <a:t>tháng</a:t>
            </a:r>
            <a:r>
              <a:rPr lang="en-US" dirty="0" smtClean="0">
                <a:solidFill>
                  <a:srgbClr val="004C22"/>
                </a:solidFill>
              </a:rPr>
              <a:t>/</a:t>
            </a:r>
            <a:r>
              <a:rPr lang="en-US" dirty="0" err="1" smtClean="0">
                <a:solidFill>
                  <a:srgbClr val="004C22"/>
                </a:solidFill>
              </a:rPr>
              <a:t>lần</a:t>
            </a:r>
            <a:endParaRPr lang="en-US" dirty="0">
              <a:solidFill>
                <a:srgbClr val="004C22"/>
              </a:solidFill>
            </a:endParaRPr>
          </a:p>
          <a:p>
            <a:pPr lvl="1"/>
            <a:r>
              <a:rPr lang="en-US" b="1" dirty="0" err="1">
                <a:solidFill>
                  <a:srgbClr val="004C22"/>
                </a:solidFill>
              </a:rPr>
              <a:t>Luật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hóa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cơ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chế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điều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chỉnh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 smtClean="0">
                <a:solidFill>
                  <a:srgbClr val="004C22"/>
                </a:solidFill>
              </a:rPr>
              <a:t>giá</a:t>
            </a:r>
            <a:r>
              <a:rPr lang="en-US" b="1" dirty="0" smtClean="0">
                <a:solidFill>
                  <a:srgbClr val="004C22"/>
                </a:solidFill>
              </a:rPr>
              <a:t>: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B</a:t>
            </a:r>
            <a:r>
              <a:rPr lang="en-US" dirty="0" err="1" smtClean="0">
                <a:solidFill>
                  <a:srgbClr val="004C22"/>
                </a:solidFill>
              </a:rPr>
              <a:t>ằng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các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văn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bản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pháp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lý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của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cấp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có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thẩm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quyền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công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khai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chu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kỳ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điều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chỉnh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giá</a:t>
            </a:r>
            <a:r>
              <a:rPr lang="en-US" dirty="0" smtClean="0">
                <a:solidFill>
                  <a:srgbClr val="004C22"/>
                </a:solidFill>
              </a:rPr>
              <a:t>..</a:t>
            </a:r>
            <a:endParaRPr lang="en-US" dirty="0">
              <a:solidFill>
                <a:srgbClr val="004C22"/>
              </a:solidFill>
            </a:endParaRPr>
          </a:p>
          <a:p>
            <a:pPr lvl="1"/>
            <a:r>
              <a:rPr lang="en-US" b="1" dirty="0" err="1">
                <a:solidFill>
                  <a:srgbClr val="004C22"/>
                </a:solidFill>
              </a:rPr>
              <a:t>Thời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điểm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điều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chỉnh</a:t>
            </a:r>
            <a:r>
              <a:rPr lang="en-US" dirty="0">
                <a:solidFill>
                  <a:srgbClr val="004C22"/>
                </a:solidFill>
              </a:rPr>
              <a:t>: </a:t>
            </a:r>
            <a:r>
              <a:rPr lang="en-US" dirty="0" err="1">
                <a:solidFill>
                  <a:srgbClr val="004C22"/>
                </a:solidFill>
              </a:rPr>
              <a:t>lựa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chọn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theo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mùa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mưa</a:t>
            </a:r>
            <a:r>
              <a:rPr lang="en-US" dirty="0">
                <a:solidFill>
                  <a:srgbClr val="004C22"/>
                </a:solidFill>
              </a:rPr>
              <a:t>, </a:t>
            </a:r>
            <a:r>
              <a:rPr lang="en-US" dirty="0" err="1">
                <a:solidFill>
                  <a:srgbClr val="004C22"/>
                </a:solidFill>
              </a:rPr>
              <a:t>mùa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khô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đồng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thời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tránh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các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thời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điểm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nhạy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cảm</a:t>
            </a:r>
            <a:r>
              <a:rPr lang="en-US" dirty="0">
                <a:solidFill>
                  <a:srgbClr val="004C22"/>
                </a:solidFill>
              </a:rPr>
              <a:t>, </a:t>
            </a:r>
            <a:r>
              <a:rPr lang="en-US" dirty="0" err="1">
                <a:solidFill>
                  <a:srgbClr val="004C22"/>
                </a:solidFill>
              </a:rPr>
              <a:t>có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sự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thay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đổi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đột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biết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về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sản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lượng</a:t>
            </a:r>
            <a:r>
              <a:rPr lang="en-US" dirty="0">
                <a:solidFill>
                  <a:srgbClr val="004C22"/>
                </a:solidFill>
              </a:rPr>
              <a:t>. </a:t>
            </a:r>
            <a:r>
              <a:rPr lang="en-US" dirty="0" err="1" smtClean="0">
                <a:solidFill>
                  <a:srgbClr val="004C22"/>
                </a:solidFill>
              </a:rPr>
              <a:t>kỳ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điều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chỉnh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giá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đề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xuất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sẽ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là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b="1" dirty="0">
                <a:solidFill>
                  <a:srgbClr val="004C22"/>
                </a:solidFill>
              </a:rPr>
              <a:t>01 </a:t>
            </a:r>
            <a:r>
              <a:rPr lang="en-US" b="1" dirty="0" err="1">
                <a:solidFill>
                  <a:srgbClr val="004C22"/>
                </a:solidFill>
              </a:rPr>
              <a:t>tháng</a:t>
            </a:r>
            <a:r>
              <a:rPr lang="en-US" b="1" dirty="0">
                <a:solidFill>
                  <a:srgbClr val="004C22"/>
                </a:solidFill>
              </a:rPr>
              <a:t> 3 </a:t>
            </a:r>
            <a:r>
              <a:rPr lang="en-US" b="1" dirty="0" err="1">
                <a:solidFill>
                  <a:srgbClr val="004C22"/>
                </a:solidFill>
              </a:rPr>
              <a:t>và</a:t>
            </a:r>
            <a:r>
              <a:rPr lang="en-US" b="1" dirty="0">
                <a:solidFill>
                  <a:srgbClr val="004C22"/>
                </a:solidFill>
              </a:rPr>
              <a:t> 01 </a:t>
            </a:r>
            <a:r>
              <a:rPr lang="en-US" b="1" dirty="0" err="1">
                <a:solidFill>
                  <a:srgbClr val="004C22"/>
                </a:solidFill>
              </a:rPr>
              <a:t>tháng</a:t>
            </a:r>
            <a:r>
              <a:rPr lang="en-US" b="1" dirty="0">
                <a:solidFill>
                  <a:srgbClr val="004C22"/>
                </a:solidFill>
              </a:rPr>
              <a:t> 9 </a:t>
            </a:r>
            <a:r>
              <a:rPr lang="en-US" b="1" dirty="0" err="1">
                <a:solidFill>
                  <a:srgbClr val="004C22"/>
                </a:solidFill>
              </a:rPr>
              <a:t>hàng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năm</a:t>
            </a:r>
            <a:r>
              <a:rPr lang="en-US" b="1" dirty="0">
                <a:solidFill>
                  <a:srgbClr val="004C22"/>
                </a:solidFill>
              </a:rPr>
              <a:t>.</a:t>
            </a:r>
            <a:endParaRPr lang="en-US" dirty="0">
              <a:solidFill>
                <a:srgbClr val="004C22"/>
              </a:solidFill>
            </a:endParaRPr>
          </a:p>
          <a:p>
            <a:pPr lvl="1"/>
            <a:r>
              <a:rPr lang="en-US" b="1" dirty="0" err="1">
                <a:solidFill>
                  <a:srgbClr val="004C22"/>
                </a:solidFill>
              </a:rPr>
              <a:t>Điều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chỉnh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bất</a:t>
            </a:r>
            <a:r>
              <a:rPr lang="en-US" b="1" dirty="0">
                <a:solidFill>
                  <a:srgbClr val="004C22"/>
                </a:solidFill>
              </a:rPr>
              <a:t> </a:t>
            </a:r>
            <a:r>
              <a:rPr lang="en-US" b="1" dirty="0" err="1">
                <a:solidFill>
                  <a:srgbClr val="004C22"/>
                </a:solidFill>
              </a:rPr>
              <a:t>thường</a:t>
            </a:r>
            <a:r>
              <a:rPr lang="en-US" dirty="0">
                <a:solidFill>
                  <a:srgbClr val="004C22"/>
                </a:solidFill>
              </a:rPr>
              <a:t>: </a:t>
            </a:r>
            <a:r>
              <a:rPr lang="en-US" dirty="0" err="1">
                <a:solidFill>
                  <a:srgbClr val="004C22"/>
                </a:solidFill>
              </a:rPr>
              <a:t>Khi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có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sự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biến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động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lớn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về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giá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nhiên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liệu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trên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thị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trường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quốc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tế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dẫn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đến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sự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thay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đổi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đáng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kể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về</a:t>
            </a:r>
            <a:r>
              <a:rPr lang="en-US" dirty="0">
                <a:solidFill>
                  <a:srgbClr val="004C22"/>
                </a:solidFill>
              </a:rPr>
              <a:t> chi </a:t>
            </a:r>
            <a:r>
              <a:rPr lang="en-US" dirty="0" err="1">
                <a:solidFill>
                  <a:srgbClr val="004C22"/>
                </a:solidFill>
              </a:rPr>
              <a:t>phí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sản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xuất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và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mua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điện</a:t>
            </a:r>
            <a:r>
              <a:rPr lang="en-US" dirty="0" smtClean="0">
                <a:solidFill>
                  <a:srgbClr val="004C22"/>
                </a:solidFill>
              </a:rPr>
              <a:t>. </a:t>
            </a:r>
            <a:endParaRPr lang="en-US" dirty="0">
              <a:solidFill>
                <a:srgbClr val="004C22"/>
              </a:solidFill>
            </a:endParaRPr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tiếu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5" y="1011382"/>
            <a:ext cx="10390908" cy="5209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3.2 </a:t>
            </a:r>
            <a:r>
              <a:rPr lang="en-US" b="1" dirty="0" err="1" smtClean="0">
                <a:solidFill>
                  <a:srgbClr val="C00000"/>
                </a:solidFill>
              </a:rPr>
              <a:t>Cải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các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biểu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giá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theo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cấp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điện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áp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và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theo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thời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gian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sz="3600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/>
              <a:t>căn</a:t>
            </a:r>
            <a:r>
              <a:rPr lang="en-US" b="1" dirty="0"/>
              <a:t> </a:t>
            </a:r>
            <a:r>
              <a:rPr lang="en-US" b="1" dirty="0" err="1"/>
              <a:t>cứ</a:t>
            </a:r>
            <a:r>
              <a:rPr lang="en-US" b="1" dirty="0"/>
              <a:t>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chỉnh</a:t>
            </a:r>
            <a:r>
              <a:rPr lang="en-US" dirty="0"/>
              <a:t>:</a:t>
            </a:r>
          </a:p>
          <a:p>
            <a:pPr lvl="1"/>
            <a:r>
              <a:rPr lang="en-US" dirty="0" err="1" smtClean="0">
                <a:solidFill>
                  <a:srgbClr val="004C22"/>
                </a:solidFill>
              </a:rPr>
              <a:t>Phù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hợp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về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mặt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pháp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lý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cấp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điện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áp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danh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định</a:t>
            </a:r>
            <a:r>
              <a:rPr lang="en-US" dirty="0" smtClean="0">
                <a:solidFill>
                  <a:srgbClr val="004C22"/>
                </a:solidFill>
              </a:rPr>
              <a:t>, </a:t>
            </a:r>
            <a:r>
              <a:rPr lang="en-US" dirty="0" err="1" smtClean="0">
                <a:solidFill>
                  <a:srgbClr val="004C22"/>
                </a:solidFill>
              </a:rPr>
              <a:t>đơn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giản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trong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tính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toán</a:t>
            </a:r>
            <a:endParaRPr lang="en-US" dirty="0" smtClean="0">
              <a:solidFill>
                <a:srgbClr val="004C22"/>
              </a:solidFill>
            </a:endParaRPr>
          </a:p>
          <a:p>
            <a:pPr lvl="1"/>
            <a:r>
              <a:rPr lang="en-US" dirty="0" err="1" smtClean="0">
                <a:solidFill>
                  <a:srgbClr val="004C22"/>
                </a:solidFill>
              </a:rPr>
              <a:t>Phương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pháp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giá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cộng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tới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để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phân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bổ</a:t>
            </a:r>
            <a:r>
              <a:rPr lang="en-US" dirty="0">
                <a:solidFill>
                  <a:srgbClr val="004C22"/>
                </a:solidFill>
              </a:rPr>
              <a:t> chi </a:t>
            </a:r>
            <a:r>
              <a:rPr lang="en-US" dirty="0" err="1">
                <a:solidFill>
                  <a:srgbClr val="004C22"/>
                </a:solidFill>
              </a:rPr>
              <a:t>phí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theo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cấp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điện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áp</a:t>
            </a:r>
            <a:endParaRPr lang="en-US" dirty="0">
              <a:solidFill>
                <a:srgbClr val="004C22"/>
              </a:solidFill>
            </a:endParaRPr>
          </a:p>
          <a:p>
            <a:pPr lvl="1"/>
            <a:r>
              <a:rPr lang="en-US" dirty="0" err="1">
                <a:solidFill>
                  <a:srgbClr val="004C22"/>
                </a:solidFill>
              </a:rPr>
              <a:t>Phương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pháp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giá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biên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hệ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thống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điện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để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phân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bổ</a:t>
            </a:r>
            <a:r>
              <a:rPr lang="en-US" dirty="0">
                <a:solidFill>
                  <a:srgbClr val="004C22"/>
                </a:solidFill>
              </a:rPr>
              <a:t> chi </a:t>
            </a:r>
            <a:r>
              <a:rPr lang="en-US" dirty="0" err="1">
                <a:solidFill>
                  <a:srgbClr val="004C22"/>
                </a:solidFill>
              </a:rPr>
              <a:t>phí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cao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thấp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điểm</a:t>
            </a:r>
            <a:r>
              <a:rPr lang="en-US" dirty="0" smtClean="0">
                <a:solidFill>
                  <a:srgbClr val="004C22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004C22"/>
                </a:solidFill>
              </a:rPr>
              <a:t>Xem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xét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thêm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đặc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điểm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phụ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tải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của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từng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nhóm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hộ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tiêu</a:t>
            </a:r>
            <a:r>
              <a:rPr lang="en-US" dirty="0" smtClean="0">
                <a:solidFill>
                  <a:srgbClr val="004C22"/>
                </a:solidFill>
              </a:rPr>
              <a:t> </a:t>
            </a:r>
            <a:r>
              <a:rPr lang="en-US" dirty="0" err="1" smtClean="0">
                <a:solidFill>
                  <a:srgbClr val="004C22"/>
                </a:solidFill>
              </a:rPr>
              <a:t>dùng</a:t>
            </a:r>
            <a:endParaRPr lang="en-US" dirty="0">
              <a:solidFill>
                <a:srgbClr val="004C22"/>
              </a:solidFill>
            </a:endParaRPr>
          </a:p>
          <a:p>
            <a:pPr lvl="1"/>
            <a:r>
              <a:rPr lang="en-US" dirty="0" err="1">
                <a:solidFill>
                  <a:srgbClr val="004C22"/>
                </a:solidFill>
              </a:rPr>
              <a:t>Điều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chỉnh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giá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cao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thấp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điểm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đa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mục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tiêu</a:t>
            </a:r>
            <a:r>
              <a:rPr lang="en-US" dirty="0">
                <a:solidFill>
                  <a:srgbClr val="004C22"/>
                </a:solidFill>
              </a:rPr>
              <a:t>: </a:t>
            </a:r>
            <a:r>
              <a:rPr lang="en-US" dirty="0" err="1">
                <a:solidFill>
                  <a:srgbClr val="004C22"/>
                </a:solidFill>
              </a:rPr>
              <a:t>sử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dụng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hiệu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quả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tiết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kiệm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điện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và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cân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bằng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tài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chính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cho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ngành</a:t>
            </a:r>
            <a:r>
              <a:rPr lang="en-US" dirty="0">
                <a:solidFill>
                  <a:srgbClr val="004C22"/>
                </a:solidFill>
              </a:rPr>
              <a:t> </a:t>
            </a:r>
            <a:r>
              <a:rPr lang="en-US" dirty="0" err="1">
                <a:solidFill>
                  <a:srgbClr val="004C22"/>
                </a:solidFill>
              </a:rPr>
              <a:t>điện</a:t>
            </a:r>
            <a:r>
              <a:rPr lang="en-US" dirty="0" smtClean="0">
                <a:solidFill>
                  <a:srgbClr val="004C22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tiếu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83674"/>
            <a:ext cx="11499273" cy="5597236"/>
          </a:xfrm>
        </p:spPr>
        <p:txBody>
          <a:bodyPr>
            <a:noAutofit/>
          </a:bodyPr>
          <a:lstStyle/>
          <a:p>
            <a:r>
              <a:rPr lang="en-US" sz="4400" dirty="0"/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xuất</a:t>
            </a:r>
            <a:r>
              <a:rPr lang="en-US" sz="4400" b="1" dirty="0" smtClean="0">
                <a:solidFill>
                  <a:srgbClr val="FF0000"/>
                </a:solidFill>
              </a:rPr>
              <a:t> 1: </a:t>
            </a:r>
            <a:r>
              <a:rPr lang="en-US" sz="4400" b="1" dirty="0" err="1" smtClean="0">
                <a:solidFill>
                  <a:srgbClr val="FF0000"/>
                </a:solidFill>
              </a:rPr>
              <a:t>cơ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cấu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lại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cấp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điện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áp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tính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giá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4000" b="1" dirty="0" smtClean="0"/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</a:t>
            </a:r>
            <a:r>
              <a:rPr lang="en-US" sz="4000" dirty="0" err="1" smtClean="0">
                <a:solidFill>
                  <a:srgbClr val="002060"/>
                </a:solidFill>
              </a:rPr>
              <a:t>ừ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cấp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hiện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</a:rPr>
              <a:t>4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cấp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phù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hợp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theo</a:t>
            </a:r>
            <a:r>
              <a:rPr lang="en-US" sz="4000" dirty="0">
                <a:solidFill>
                  <a:srgbClr val="002060"/>
                </a:solidFill>
              </a:rPr>
              <a:t> 3 </a:t>
            </a:r>
            <a:r>
              <a:rPr lang="en-US" sz="4000" dirty="0" err="1">
                <a:solidFill>
                  <a:srgbClr val="002060"/>
                </a:solidFill>
              </a:rPr>
              <a:t>cấp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điện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áp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danh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định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và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lộ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trình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cải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tổ</a:t>
            </a:r>
            <a:endParaRPr lang="en-US" sz="4000" dirty="0"/>
          </a:p>
          <a:p>
            <a:pPr lvl="2"/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ở </a:t>
            </a:r>
            <a:r>
              <a:rPr lang="en-US" sz="3600" dirty="0" err="1"/>
              <a:t>cấp</a:t>
            </a:r>
            <a:r>
              <a:rPr lang="en-US" sz="3600" dirty="0"/>
              <a:t> </a:t>
            </a:r>
            <a:r>
              <a:rPr lang="en-US" sz="3600" dirty="0" err="1"/>
              <a:t>siêu</a:t>
            </a:r>
            <a:r>
              <a:rPr lang="en-US" sz="3600" dirty="0"/>
              <a:t> </a:t>
            </a:r>
            <a:r>
              <a:rPr lang="en-US" sz="3600" dirty="0" err="1"/>
              <a:t>cao</a:t>
            </a:r>
            <a:r>
              <a:rPr lang="en-US" sz="3600" dirty="0"/>
              <a:t> </a:t>
            </a:r>
            <a:r>
              <a:rPr lang="en-US" sz="3600" dirty="0" err="1"/>
              <a:t>áp</a:t>
            </a:r>
            <a:r>
              <a:rPr lang="en-US" sz="3600" dirty="0"/>
              <a:t> </a:t>
            </a:r>
            <a:r>
              <a:rPr lang="en-US" sz="3600" dirty="0" smtClean="0"/>
              <a:t>220 kV </a:t>
            </a:r>
            <a:r>
              <a:rPr lang="en-US" sz="3600" dirty="0" err="1" smtClean="0"/>
              <a:t>trở</a:t>
            </a:r>
            <a:r>
              <a:rPr lang="en-US" sz="3600" dirty="0" smtClean="0"/>
              <a:t> </a:t>
            </a:r>
            <a:r>
              <a:rPr lang="en-US" sz="3600" dirty="0" err="1" smtClean="0"/>
              <a:t>lên</a:t>
            </a:r>
            <a:endParaRPr lang="en-US" sz="3600" dirty="0" smtClean="0"/>
          </a:p>
          <a:p>
            <a:pPr lvl="2"/>
            <a:r>
              <a:rPr lang="en-US" sz="3600" dirty="0" smtClean="0"/>
              <a:t> </a:t>
            </a:r>
            <a:r>
              <a:rPr lang="en-US" sz="3600" dirty="0" err="1" smtClean="0"/>
              <a:t>Giá</a:t>
            </a:r>
            <a:r>
              <a:rPr lang="en-US" sz="3600" dirty="0" smtClean="0"/>
              <a:t> </a:t>
            </a:r>
            <a:r>
              <a:rPr lang="en-US" sz="3600" dirty="0" err="1" smtClean="0"/>
              <a:t>bán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ở </a:t>
            </a:r>
            <a:r>
              <a:rPr lang="en-US" sz="3600" dirty="0" err="1" smtClean="0"/>
              <a:t>cấp</a:t>
            </a:r>
            <a:r>
              <a:rPr lang="en-US" sz="3600" dirty="0" smtClean="0"/>
              <a:t> </a:t>
            </a:r>
            <a:r>
              <a:rPr lang="en-US" sz="3600" dirty="0" err="1" smtClean="0"/>
              <a:t>cao</a:t>
            </a:r>
            <a:r>
              <a:rPr lang="en-US" sz="3600" dirty="0" smtClean="0"/>
              <a:t> </a:t>
            </a:r>
            <a:r>
              <a:rPr lang="en-US" sz="3600" dirty="0" err="1"/>
              <a:t>áp</a:t>
            </a:r>
            <a:r>
              <a:rPr lang="en-US" sz="3600" dirty="0"/>
              <a:t>: </a:t>
            </a:r>
            <a:r>
              <a:rPr lang="en-US" sz="3600" dirty="0" smtClean="0"/>
              <a:t>110 </a:t>
            </a:r>
            <a:r>
              <a:rPr lang="en-US" sz="3600" dirty="0"/>
              <a:t>kV </a:t>
            </a:r>
            <a:r>
              <a:rPr lang="en-US" sz="3600" dirty="0" err="1"/>
              <a:t>trở</a:t>
            </a:r>
            <a:r>
              <a:rPr lang="en-US" sz="3600" dirty="0"/>
              <a:t> </a:t>
            </a:r>
            <a:r>
              <a:rPr lang="en-US" sz="3600" dirty="0" err="1"/>
              <a:t>lên</a:t>
            </a:r>
            <a:endParaRPr lang="en-US" sz="3600" dirty="0"/>
          </a:p>
          <a:p>
            <a:pPr lvl="2"/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ở </a:t>
            </a:r>
            <a:r>
              <a:rPr lang="en-US" sz="3600" dirty="0" err="1"/>
              <a:t>cấp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r>
              <a:rPr lang="en-US" sz="3600" dirty="0"/>
              <a:t> </a:t>
            </a:r>
            <a:r>
              <a:rPr lang="en-US" sz="3600" dirty="0" err="1"/>
              <a:t>áp</a:t>
            </a:r>
            <a:r>
              <a:rPr lang="en-US" sz="3600" dirty="0"/>
              <a:t>: </a:t>
            </a:r>
            <a:r>
              <a:rPr lang="en-US" sz="3600" dirty="0" err="1"/>
              <a:t>Từ</a:t>
            </a:r>
            <a:r>
              <a:rPr lang="en-US" sz="3600" dirty="0"/>
              <a:t> 6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110 kV</a:t>
            </a:r>
          </a:p>
          <a:p>
            <a:pPr lvl="2"/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ở </a:t>
            </a:r>
            <a:r>
              <a:rPr lang="en-US" sz="3600" dirty="0" err="1"/>
              <a:t>cấp</a:t>
            </a:r>
            <a:r>
              <a:rPr lang="en-US" sz="3600" dirty="0"/>
              <a:t> </a:t>
            </a:r>
            <a:r>
              <a:rPr lang="en-US" sz="3600" dirty="0" err="1"/>
              <a:t>hạ</a:t>
            </a:r>
            <a:r>
              <a:rPr lang="en-US" sz="3600" dirty="0"/>
              <a:t> </a:t>
            </a:r>
            <a:r>
              <a:rPr lang="en-US" sz="3600" dirty="0" err="1"/>
              <a:t>áp</a:t>
            </a:r>
            <a:r>
              <a:rPr lang="en-US" sz="3600" dirty="0"/>
              <a:t>: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smtClean="0"/>
              <a:t>6kV</a:t>
            </a:r>
          </a:p>
          <a:p>
            <a:pPr lvl="1"/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Các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tính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toán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đề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xuất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phía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sau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đều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dựa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theo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</a:rPr>
              <a:t>4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cấp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điện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áp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đề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xuất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762001"/>
            <a:ext cx="4876800" cy="2147454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Tính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4C22"/>
                </a:solidFill>
                <a:latin typeface="+mn-lt"/>
              </a:rPr>
              <a:t>toán</a:t>
            </a:r>
            <a:r>
              <a:rPr lang="en-US" sz="3600" dirty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4C22"/>
                </a:solidFill>
                <a:latin typeface="+mn-lt"/>
              </a:rPr>
              <a:t>giá</a:t>
            </a:r>
            <a:r>
              <a:rPr lang="en-US" sz="3600" dirty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4C22"/>
                </a:solidFill>
                <a:latin typeface="+mn-lt"/>
              </a:rPr>
              <a:t>thành</a:t>
            </a:r>
            <a:r>
              <a:rPr lang="en-US" sz="3600" dirty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4C22"/>
                </a:solidFill>
                <a:latin typeface="+mn-lt"/>
              </a:rPr>
              <a:t>điện</a:t>
            </a:r>
            <a:r>
              <a:rPr lang="en-US" sz="3600" dirty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4C22"/>
                </a:solidFill>
                <a:latin typeface="+mn-lt"/>
              </a:rPr>
              <a:t>thương</a:t>
            </a:r>
            <a:r>
              <a:rPr lang="en-US" sz="3600" dirty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4C22"/>
                </a:solidFill>
                <a:latin typeface="+mn-lt"/>
              </a:rPr>
              <a:t>phẩm</a:t>
            </a:r>
            <a:r>
              <a:rPr lang="en-US" sz="3600" dirty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4C22"/>
                </a:solidFill>
                <a:latin typeface="+mn-lt"/>
              </a:rPr>
              <a:t>theo</a:t>
            </a:r>
            <a:r>
              <a:rPr lang="en-US" sz="3600" dirty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4C22"/>
                </a:solidFill>
                <a:latin typeface="+mn-lt"/>
              </a:rPr>
              <a:t>cấp</a:t>
            </a:r>
            <a:r>
              <a:rPr lang="en-US" sz="3600" dirty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04C22"/>
                </a:solidFill>
                <a:latin typeface="+mn-lt"/>
              </a:rPr>
              <a:t>điện</a:t>
            </a:r>
            <a:r>
              <a:rPr lang="en-US" sz="3600" dirty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áp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và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phân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bổ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theo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giá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thành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thương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phẩm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bình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4C22"/>
                </a:solidFill>
                <a:latin typeface="+mn-lt"/>
              </a:rPr>
              <a:t>quân</a:t>
            </a:r>
            <a:r>
              <a:rPr lang="en-US" sz="3600" dirty="0" smtClean="0">
                <a:solidFill>
                  <a:srgbClr val="004C22"/>
                </a:solidFill>
                <a:latin typeface="+mn-lt"/>
              </a:rPr>
              <a:t>.</a:t>
            </a:r>
            <a:br>
              <a:rPr lang="en-US" sz="3600" dirty="0" smtClean="0">
                <a:solidFill>
                  <a:srgbClr val="004C22"/>
                </a:solidFill>
                <a:latin typeface="+mn-lt"/>
              </a:rPr>
            </a:br>
            <a:endParaRPr lang="en-US" dirty="0">
              <a:solidFill>
                <a:srgbClr val="004C2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1163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36" y="4947805"/>
            <a:ext cx="5680364" cy="1910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5091" y="3020291"/>
            <a:ext cx="4627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004C22"/>
                </a:solidFill>
              </a:rPr>
              <a:t> </a:t>
            </a:r>
            <a:r>
              <a:rPr lang="en-US" sz="3200" b="1" dirty="0" err="1" smtClean="0">
                <a:solidFill>
                  <a:srgbClr val="004C22"/>
                </a:solidFill>
              </a:rPr>
              <a:t>Dữ</a:t>
            </a:r>
            <a:r>
              <a:rPr lang="en-US" sz="3200" b="1" dirty="0" smtClean="0">
                <a:solidFill>
                  <a:srgbClr val="004C22"/>
                </a:solidFill>
              </a:rPr>
              <a:t> </a:t>
            </a:r>
            <a:r>
              <a:rPr lang="en-US" sz="3200" b="1" dirty="0" err="1">
                <a:solidFill>
                  <a:srgbClr val="004C22"/>
                </a:solidFill>
              </a:rPr>
              <a:t>liệu</a:t>
            </a:r>
            <a:r>
              <a:rPr lang="en-US" sz="3200" b="1" dirty="0">
                <a:solidFill>
                  <a:srgbClr val="004C22"/>
                </a:solidFill>
              </a:rPr>
              <a:t> </a:t>
            </a:r>
            <a:r>
              <a:rPr lang="en-US" sz="3200" b="1" dirty="0" err="1">
                <a:solidFill>
                  <a:srgbClr val="004C22"/>
                </a:solidFill>
              </a:rPr>
              <a:t>có</a:t>
            </a:r>
            <a:r>
              <a:rPr lang="en-US" sz="3200" b="1" dirty="0">
                <a:solidFill>
                  <a:srgbClr val="004C22"/>
                </a:solidFill>
              </a:rPr>
              <a:t> </a:t>
            </a:r>
            <a:r>
              <a:rPr lang="en-US" sz="3200" b="1" dirty="0" err="1">
                <a:solidFill>
                  <a:srgbClr val="004C22"/>
                </a:solidFill>
              </a:rPr>
              <a:t>hiệu</a:t>
            </a:r>
            <a:r>
              <a:rPr lang="en-US" sz="3200" b="1" dirty="0">
                <a:solidFill>
                  <a:srgbClr val="004C22"/>
                </a:solidFill>
              </a:rPr>
              <a:t> </a:t>
            </a:r>
            <a:r>
              <a:rPr lang="en-US" sz="3200" b="1" dirty="0" err="1">
                <a:solidFill>
                  <a:srgbClr val="004C22"/>
                </a:solidFill>
              </a:rPr>
              <a:t>lực</a:t>
            </a:r>
            <a:r>
              <a:rPr lang="en-US" sz="3200" b="1" dirty="0">
                <a:solidFill>
                  <a:srgbClr val="004C22"/>
                </a:solidFill>
              </a:rPr>
              <a:t> </a:t>
            </a:r>
            <a:r>
              <a:rPr lang="en-US" sz="3200" b="1" dirty="0" err="1">
                <a:solidFill>
                  <a:srgbClr val="004C22"/>
                </a:solidFill>
              </a:rPr>
              <a:t>cho</a:t>
            </a:r>
            <a:r>
              <a:rPr lang="en-US" sz="3200" b="1" dirty="0">
                <a:solidFill>
                  <a:srgbClr val="004C22"/>
                </a:solidFill>
              </a:rPr>
              <a:t> </a:t>
            </a:r>
            <a:r>
              <a:rPr lang="en-US" sz="3200" b="1" dirty="0" err="1">
                <a:solidFill>
                  <a:srgbClr val="004C22"/>
                </a:solidFill>
              </a:rPr>
              <a:t>giai</a:t>
            </a:r>
            <a:r>
              <a:rPr lang="en-US" sz="3200" b="1" dirty="0">
                <a:solidFill>
                  <a:srgbClr val="004C22"/>
                </a:solidFill>
              </a:rPr>
              <a:t> </a:t>
            </a:r>
            <a:r>
              <a:rPr lang="en-US" sz="3200" b="1" dirty="0" err="1">
                <a:solidFill>
                  <a:srgbClr val="004C22"/>
                </a:solidFill>
              </a:rPr>
              <a:t>đoạn</a:t>
            </a:r>
            <a:r>
              <a:rPr lang="en-US" sz="3200" b="1" dirty="0">
                <a:solidFill>
                  <a:srgbClr val="004C22"/>
                </a:solidFill>
              </a:rPr>
              <a:t> 2-3 </a:t>
            </a:r>
            <a:r>
              <a:rPr lang="en-US" sz="3200" b="1" dirty="0" err="1">
                <a:solidFill>
                  <a:srgbClr val="004C22"/>
                </a:solidFill>
              </a:rPr>
              <a:t>năm</a:t>
            </a:r>
            <a:r>
              <a:rPr lang="en-US" sz="3200" b="1" dirty="0">
                <a:solidFill>
                  <a:srgbClr val="004C22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52865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chi </a:t>
            </a:r>
            <a:r>
              <a:rPr lang="en-US" sz="2800" dirty="0" err="1"/>
              <a:t>phí</a:t>
            </a:r>
            <a:r>
              <a:rPr lang="en-US" sz="2800" dirty="0"/>
              <a:t>,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thấp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5" y="829085"/>
            <a:ext cx="10127673" cy="60289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3457"/>
            <a:ext cx="10993582" cy="720434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Phân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thành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cấp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theo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cấp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áp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theo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gian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83674"/>
            <a:ext cx="11499273" cy="559723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7" y="1898073"/>
            <a:ext cx="11263745" cy="30618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136359"/>
            <a:ext cx="10993582" cy="916585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ngành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xuất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187116"/>
            <a:ext cx="11366310" cy="52968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sở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cấu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quyết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định</a:t>
            </a:r>
            <a:r>
              <a:rPr lang="en-US" dirty="0" smtClean="0">
                <a:solidFill>
                  <a:srgbClr val="FF0000"/>
                </a:solidFill>
              </a:rPr>
              <a:t> 28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phủ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err="1">
                <a:solidFill>
                  <a:srgbClr val="002060"/>
                </a:solidFill>
              </a:rPr>
              <a:t>Phương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Cơ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cấu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cấu</a:t>
            </a:r>
            <a:r>
              <a:rPr lang="en-US" dirty="0">
                <a:solidFill>
                  <a:srgbClr val="002060"/>
                </a:solidFill>
              </a:rPr>
              <a:t> chi </a:t>
            </a:r>
            <a:r>
              <a:rPr lang="en-US" dirty="0" err="1">
                <a:solidFill>
                  <a:srgbClr val="002060"/>
                </a:solidFill>
              </a:rPr>
              <a:t>phí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toán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trọng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tâm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ánh</a:t>
            </a:r>
            <a:r>
              <a:rPr lang="en-US" dirty="0">
                <a:solidFill>
                  <a:srgbClr val="002060"/>
                </a:solidFill>
              </a:rPr>
              <a:t> chi </a:t>
            </a:r>
            <a:r>
              <a:rPr lang="en-US" dirty="0" err="1">
                <a:solidFill>
                  <a:srgbClr val="002060"/>
                </a:solidFill>
              </a:rPr>
              <a:t>phí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thống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tâm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mục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hiệu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quả</a:t>
            </a:r>
            <a:r>
              <a:rPr lang="en-US" dirty="0">
                <a:solidFill>
                  <a:srgbClr val="002060"/>
                </a:solidFill>
              </a:rPr>
              <a:t> hay </a:t>
            </a:r>
            <a:r>
              <a:rPr lang="en-US" dirty="0" err="1">
                <a:solidFill>
                  <a:srgbClr val="002060"/>
                </a:solidFill>
              </a:rPr>
              <a:t>quản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cầu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 (DSM). 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err="1" smtClean="0">
                <a:solidFill>
                  <a:srgbClr val="002060"/>
                </a:solidFill>
              </a:rPr>
              <a:t>Phương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II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Phiên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từ</a:t>
            </a:r>
            <a:r>
              <a:rPr lang="en-US" dirty="0" smtClean="0">
                <a:solidFill>
                  <a:srgbClr val="002060"/>
                </a:solidFill>
              </a:rPr>
              <a:t> chi </a:t>
            </a:r>
            <a:r>
              <a:rPr lang="en-US" dirty="0" err="1" smtClean="0">
                <a:solidFill>
                  <a:srgbClr val="002060"/>
                </a:solidFill>
              </a:rPr>
              <a:t>phí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hiệu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năng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lượng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hiệu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lý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cầu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Chỉ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chỉnh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còn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ở </a:t>
            </a:r>
            <a:r>
              <a:rPr lang="en-US" dirty="0" err="1" smtClean="0">
                <a:solidFill>
                  <a:srgbClr val="002060"/>
                </a:solidFill>
              </a:rPr>
              <a:t>giờ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thường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nguyên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án</a:t>
            </a:r>
            <a:r>
              <a:rPr lang="en-US" dirty="0" smtClean="0">
                <a:solidFill>
                  <a:srgbClr val="002060"/>
                </a:solidFill>
              </a:rPr>
              <a:t> I.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b="1" dirty="0" err="1">
                <a:solidFill>
                  <a:srgbClr val="002060"/>
                </a:solidFill>
              </a:rPr>
              <a:t>Phương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III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Tổng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hợp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mục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: chi </a:t>
            </a:r>
            <a:r>
              <a:rPr lang="en-US" dirty="0" err="1">
                <a:solidFill>
                  <a:srgbClr val="002060"/>
                </a:solidFill>
              </a:rPr>
              <a:t>phí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hòa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mục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hiệu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mức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ở </a:t>
            </a:r>
            <a:r>
              <a:rPr lang="en-US" dirty="0" err="1">
                <a:solidFill>
                  <a:srgbClr val="002060"/>
                </a:solidFill>
              </a:rPr>
              <a:t>giờ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thường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nguyên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cao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chỉnh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tăng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thấp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chỉnh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giảm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nhưng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độ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chỉnh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lớn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II.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403967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2: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toán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xuất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545253"/>
              </p:ext>
            </p:extLst>
          </p:nvPr>
        </p:nvGraphicFramePr>
        <p:xfrm>
          <a:off x="55414" y="492691"/>
          <a:ext cx="12081166" cy="6425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442">
                  <a:extLst>
                    <a:ext uri="{9D8B030D-6E8A-4147-A177-3AD203B41FA5}">
                      <a16:colId xmlns:a16="http://schemas.microsoft.com/office/drawing/2014/main" val="421004668"/>
                    </a:ext>
                  </a:extLst>
                </a:gridCol>
                <a:gridCol w="1408887">
                  <a:extLst>
                    <a:ext uri="{9D8B030D-6E8A-4147-A177-3AD203B41FA5}">
                      <a16:colId xmlns:a16="http://schemas.microsoft.com/office/drawing/2014/main" val="994376710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3388187129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2382778035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674056421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3195117703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3966525590"/>
                    </a:ext>
                  </a:extLst>
                </a:gridCol>
                <a:gridCol w="928254">
                  <a:extLst>
                    <a:ext uri="{9D8B030D-6E8A-4147-A177-3AD203B41FA5}">
                      <a16:colId xmlns:a16="http://schemas.microsoft.com/office/drawing/2014/main" val="120155704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40409962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808127217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819579074"/>
                    </a:ext>
                  </a:extLst>
                </a:gridCol>
              </a:tblGrid>
              <a:tr h="25482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ĐỀ XUẤT PHƯƠNG ÁN CẢI TIẾN BIỂU GIÁ HỘ SẢN XUẤT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SẢN LƯỢNG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PHƯƠNG ÁN CƠ SỞ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CÁC PHƯƠNG ÁN ĐỀ XUẤT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896572"/>
                  </a:ext>
                </a:extLst>
              </a:tr>
              <a:tr h="186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Thương phẩm (kWh)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Tỷ trọng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Cơ cấu giá QĐ 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Tỷ trọng DT so với tổng DT EVN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PHƯƠNG ÁN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PHƯƠNG ÁN II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PHƯƠNG ÁN III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10722"/>
                  </a:ext>
                </a:extLst>
              </a:tr>
              <a:tr h="929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Cơ cấu biểu giá PA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Tỷ trọng DT so với tổng DT EVN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Cơ cấu biểu giá PA II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Tỷ trọng DT so với tổng DT EVN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Cơ cấu biểu giá PA III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Tỷ trọng DT so với tổng DT EVN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3860923593"/>
                  </a:ext>
                </a:extLst>
              </a:tr>
              <a:tr h="223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Sản xuất bình thường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2255021832"/>
                  </a:ext>
                </a:extLst>
              </a:tr>
              <a:tr h="21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Cấp điện áp từ 220 kV trở lên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708693160"/>
                  </a:ext>
                </a:extLst>
              </a:tr>
              <a:tr h="106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bình thường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82.6%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561393210"/>
                  </a:ext>
                </a:extLst>
              </a:tr>
              <a:tr h="106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thấp điểm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52%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1681907829"/>
                  </a:ext>
                </a:extLst>
              </a:tr>
              <a:tr h="106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cao điểm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116%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4103340653"/>
                  </a:ext>
                </a:extLst>
              </a:tr>
              <a:tr h="21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Cấp điện áp từ 110kV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15,351,033,605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6.92%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6.84%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6.87%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6.92%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1772356108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bình thường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8,810,058,882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84%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3.87%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4.09%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88.7%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4.09%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4.09%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3900257753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thấp điểm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4,061,620,986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52%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55.0%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2646904314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cao điểm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2,479,353,737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150%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1.94%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96.4%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125.0%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1.62%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112.0%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941152443"/>
                  </a:ext>
                </a:extLst>
              </a:tr>
              <a:tr h="316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Cấp điện áp từ 22kV đến dưới 110kV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56,744,659,828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26.78%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27.64%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27.87%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27.91%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4090161815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bình thường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33,103,794,867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85%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14.71%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96.0%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16.62%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96.0%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16.62%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96.0%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16.62%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1992818883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thấp điểm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13,540,896,680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54%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3.82%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78.3%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5.55%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62.0%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4.39%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4.96%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3954858628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cao điểm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10,099,968,281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156%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8.24%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103.7%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5.48%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130.0%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6.87%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6.34%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3391483657"/>
                  </a:ext>
                </a:extLst>
              </a:tr>
              <a:tr h="316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Cấp điện áp từ 6kV đến dưới 22kV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1,456,027,946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3256745761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bình thường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852,034,937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88%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96.0%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96.0%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96.0%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1606969770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thấp điểm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383,994,321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56%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78.3%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62.0%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982241285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cao điểm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219,998,688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161%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103.7%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130.0%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3084010154"/>
                  </a:ext>
                </a:extLst>
              </a:tr>
              <a:tr h="211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Cấp điện áp dưới 6kV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31,740,845,711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16.24%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17.11%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17.33%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17.36%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3963289339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bình thường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22,421,044,502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92%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10.79%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104.7%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12.27%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104.7%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12.27%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104.7%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12.27%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3952496058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thấp điểm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4,750,404,983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59%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87.1%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69.0%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1.86%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2557603505"/>
                  </a:ext>
                </a:extLst>
              </a:tr>
              <a:tr h="20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Giờ cao điểm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4,569,396,226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167%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3.99%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112.5%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140.0%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135.0%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extLst>
                  <a:ext uri="{0D108BD9-81ED-4DB2-BD59-A6C34878D82A}">
                    <a16:rowId xmlns:a16="http://schemas.microsoft.com/office/drawing/2014/main" val="3170183269"/>
                  </a:ext>
                </a:extLst>
              </a:tr>
              <a:tr h="19151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TỶ TRỌNG TỔNG DT KHỐI SẢN XUẤT BÌNH THƯỜNG SO VỚI DOANH THU EVN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50.62%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52.32%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52.78%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52.90%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3" marR="369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00804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n-lt"/>
              </a:rPr>
              <a:t>Tổng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nghiên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cứu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187116"/>
            <a:ext cx="9850581" cy="532452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 err="1" smtClean="0"/>
              <a:t>Cấu</a:t>
            </a:r>
            <a:r>
              <a:rPr lang="en-US" b="1" dirty="0" smtClean="0"/>
              <a:t> </a:t>
            </a:r>
            <a:r>
              <a:rPr lang="en-US" b="1" dirty="0" err="1" smtClean="0"/>
              <a:t>trúc</a:t>
            </a:r>
            <a:r>
              <a:rPr lang="en-US" b="1" dirty="0" smtClean="0"/>
              <a:t> </a:t>
            </a:r>
            <a:r>
              <a:rPr lang="en-US" b="1" dirty="0" err="1" smtClean="0"/>
              <a:t>nghiên</a:t>
            </a:r>
            <a:r>
              <a:rPr lang="en-US" b="1" dirty="0" smtClean="0"/>
              <a:t> </a:t>
            </a:r>
            <a:r>
              <a:rPr lang="en-US" b="1" dirty="0" err="1" smtClean="0"/>
              <a:t>cứu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 smtClean="0"/>
              <a:t>03 </a:t>
            </a:r>
            <a:r>
              <a:rPr lang="en-US" b="1" dirty="0" err="1" smtClean="0"/>
              <a:t>phần</a:t>
            </a:r>
            <a:endParaRPr lang="en-US" b="1" dirty="0" smtClean="0"/>
          </a:p>
          <a:p>
            <a:pPr lvl="1">
              <a:buClr>
                <a:schemeClr val="tx1"/>
              </a:buClr>
            </a:pPr>
            <a:r>
              <a:rPr lang="en-US" dirty="0"/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Phần</a:t>
            </a:r>
            <a:r>
              <a:rPr lang="en-US" b="1" u="sng" dirty="0" smtClean="0">
                <a:solidFill>
                  <a:srgbClr val="002060"/>
                </a:solidFill>
              </a:rPr>
              <a:t> I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  <a:r>
              <a:rPr lang="en-US" i="1" dirty="0" err="1" smtClean="0">
                <a:solidFill>
                  <a:srgbClr val="002060"/>
                </a:solidFill>
              </a:rPr>
              <a:t>Cơ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sở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phương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pháp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luận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và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thực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tiễn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về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giá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và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xây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dựng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hệ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thống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biểu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giá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bán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áp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dụng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cho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người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tiêu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dùng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cuối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cùng</a:t>
            </a:r>
            <a:endParaRPr lang="en-US" i="1" dirty="0">
              <a:solidFill>
                <a:srgbClr val="002060"/>
              </a:solidFill>
            </a:endParaRP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Phần</a:t>
            </a:r>
            <a:r>
              <a:rPr lang="en-US" b="1" u="sng" dirty="0" smtClean="0">
                <a:solidFill>
                  <a:srgbClr val="002060"/>
                </a:solidFill>
              </a:rPr>
              <a:t> II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  <a:r>
              <a:rPr lang="en-US" i="1" dirty="0" err="1">
                <a:solidFill>
                  <a:srgbClr val="002060"/>
                </a:solidFill>
              </a:rPr>
              <a:t>Phân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tích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đánh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giá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thực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trạng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cấu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biểu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giá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bán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lẻ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hành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và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xây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dựng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các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căn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cứ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tính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toán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đề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xuất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cải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tiến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cấu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biểu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giá</a:t>
            </a:r>
            <a:r>
              <a:rPr lang="en-US" i="1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b="1" u="sng" dirty="0" err="1" smtClean="0">
                <a:solidFill>
                  <a:srgbClr val="002060"/>
                </a:solidFill>
              </a:rPr>
              <a:t>Phần</a:t>
            </a:r>
            <a:r>
              <a:rPr lang="en-US" b="1" u="sng" dirty="0" smtClean="0">
                <a:solidFill>
                  <a:srgbClr val="002060"/>
                </a:solidFill>
              </a:rPr>
              <a:t> III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  <a:r>
              <a:rPr lang="en-US" i="1" dirty="0" err="1">
                <a:solidFill>
                  <a:srgbClr val="002060"/>
                </a:solidFill>
              </a:rPr>
              <a:t>Đ</a:t>
            </a:r>
            <a:r>
              <a:rPr lang="en-US" i="1" dirty="0" err="1" smtClean="0">
                <a:solidFill>
                  <a:srgbClr val="002060"/>
                </a:solidFill>
              </a:rPr>
              <a:t>ề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xuất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phương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án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cải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tiến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cấu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biểu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giá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bán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lẻ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điện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hiện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hành</a:t>
            </a:r>
            <a:r>
              <a:rPr lang="en-US" i="1" dirty="0" smtClean="0">
                <a:solidFill>
                  <a:srgbClr val="002060"/>
                </a:solidFill>
              </a:rPr>
              <a:t>: 02 </a:t>
            </a:r>
            <a:r>
              <a:rPr lang="en-US" i="1" dirty="0" err="1" smtClean="0">
                <a:solidFill>
                  <a:srgbClr val="002060"/>
                </a:solidFill>
              </a:rPr>
              <a:t>phương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án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đề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xuất</a:t>
            </a:r>
            <a:r>
              <a:rPr lang="en-US" i="1" dirty="0" smtClean="0">
                <a:solidFill>
                  <a:srgbClr val="002060"/>
                </a:solidFill>
              </a:rPr>
              <a:t>:</a:t>
            </a:r>
          </a:p>
          <a:p>
            <a:pPr lvl="2"/>
            <a:r>
              <a:rPr lang="en-US" b="1" dirty="0" err="1" smtClean="0">
                <a:solidFill>
                  <a:srgbClr val="FF0000"/>
                </a:solidFill>
              </a:rPr>
              <a:t>Tổng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thể</a:t>
            </a:r>
            <a:r>
              <a:rPr lang="en-US" b="1" dirty="0" smtClean="0">
                <a:solidFill>
                  <a:srgbClr val="FF0000"/>
                </a:solidFill>
              </a:rPr>
              <a:t> 4 </a:t>
            </a:r>
            <a:r>
              <a:rPr lang="en-US" b="1" dirty="0" err="1" smtClean="0">
                <a:solidFill>
                  <a:srgbClr val="FF0000"/>
                </a:solidFill>
              </a:rPr>
              <a:t>hộ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tiêu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dùng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sản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xuất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kinh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doanh</a:t>
            </a:r>
            <a:r>
              <a:rPr lang="en-US" b="1" dirty="0" smtClean="0">
                <a:solidFill>
                  <a:srgbClr val="FF0000"/>
                </a:solidFill>
              </a:rPr>
              <a:t>, HCSN, </a:t>
            </a:r>
            <a:r>
              <a:rPr lang="en-US" b="1" dirty="0" err="1" smtClean="0">
                <a:solidFill>
                  <a:srgbClr val="FF0000"/>
                </a:solidFill>
              </a:rPr>
              <a:t>sinh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endParaRPr lang="en-US" b="1" dirty="0" smtClean="0">
              <a:solidFill>
                <a:srgbClr val="FF0000"/>
              </a:solidFill>
            </a:endParaRPr>
          </a:p>
          <a:p>
            <a:pPr lvl="2"/>
            <a:r>
              <a:rPr lang="en-US" b="1" dirty="0" err="1" smtClean="0">
                <a:solidFill>
                  <a:srgbClr val="FF0000"/>
                </a:solidFill>
              </a:rPr>
              <a:t>Cải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tiến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riêng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biểu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bậc</a:t>
            </a:r>
            <a:r>
              <a:rPr lang="en-US" b="1" dirty="0" smtClean="0">
                <a:solidFill>
                  <a:srgbClr val="FF0000"/>
                </a:solidFill>
              </a:rPr>
              <a:t> thang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-13855"/>
            <a:ext cx="10993582" cy="55418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ngành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xuất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787908"/>
              </p:ext>
            </p:extLst>
          </p:nvPr>
        </p:nvGraphicFramePr>
        <p:xfrm>
          <a:off x="1302326" y="540327"/>
          <a:ext cx="9531928" cy="6236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796">
                  <a:extLst>
                    <a:ext uri="{9D8B030D-6E8A-4147-A177-3AD203B41FA5}">
                      <a16:colId xmlns:a16="http://schemas.microsoft.com/office/drawing/2014/main" val="2382743557"/>
                    </a:ext>
                  </a:extLst>
                </a:gridCol>
                <a:gridCol w="4335753">
                  <a:extLst>
                    <a:ext uri="{9D8B030D-6E8A-4147-A177-3AD203B41FA5}">
                      <a16:colId xmlns:a16="http://schemas.microsoft.com/office/drawing/2014/main" val="1009430900"/>
                    </a:ext>
                  </a:extLst>
                </a:gridCol>
                <a:gridCol w="4473379">
                  <a:extLst>
                    <a:ext uri="{9D8B030D-6E8A-4147-A177-3AD203B41FA5}">
                      <a16:colId xmlns:a16="http://schemas.microsoft.com/office/drawing/2014/main" val="2824769596"/>
                    </a:ext>
                  </a:extLst>
                </a:gridCol>
              </a:tblGrid>
              <a:tr h="5680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Nhóm đối tượng khách hàng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Tỷ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lệ</a:t>
                      </a:r>
                      <a:r>
                        <a:rPr lang="en-US" sz="1800" dirty="0">
                          <a:effectLst/>
                        </a:rPr>
                        <a:t> so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lẻ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được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chỉnh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theo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thẩm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quyền</a:t>
                      </a:r>
                      <a:r>
                        <a:rPr lang="en-US" sz="1800" dirty="0">
                          <a:effectLst/>
                        </a:rPr>
                        <a:t>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659355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Giá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bán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lẻ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cho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ngành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sản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xuất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4332102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Cấp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điện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áp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220 kV </a:t>
                      </a:r>
                      <a:r>
                        <a:rPr lang="en-US" sz="1800" dirty="0" err="1">
                          <a:effectLst/>
                        </a:rPr>
                        <a:t>trở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lên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069847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bình thường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82%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3192875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thấp điểm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52%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128206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cao điểm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116%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247286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Cấp điện áp từ 110 kV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0520166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bình thường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88%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628124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thấp điểm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55%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8189631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cao điểm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125%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2640711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Cấp điện áp từ 6 đến dưới 110 kV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27905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bình thường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96%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752397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thấp điểm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62%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7057499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cao điểm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130%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4780427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Cấp điện áp dưới 6 kV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454613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bình thường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104%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8249565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thấp điểm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69%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6246630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800">
                          <a:effectLst/>
                        </a:rPr>
                        <a:t>Giờ cao điểm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140%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151552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hộ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kinh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doanh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269242"/>
            <a:ext cx="11499273" cy="53116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: 02 </a:t>
            </a:r>
            <a:r>
              <a:rPr lang="en-US" dirty="0" err="1" smtClean="0"/>
              <a:t>cấp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: </a:t>
            </a:r>
            <a:r>
              <a:rPr lang="en-US" dirty="0" err="1" smtClean="0"/>
              <a:t>Từ</a:t>
            </a:r>
            <a:r>
              <a:rPr lang="en-US" dirty="0" smtClean="0"/>
              <a:t> 6 kV </a:t>
            </a:r>
            <a:r>
              <a:rPr lang="en-US" dirty="0" err="1" smtClean="0"/>
              <a:t>trở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: </a:t>
            </a:r>
            <a:r>
              <a:rPr lang="en-US" dirty="0" err="1" smtClean="0"/>
              <a:t>Dưới</a:t>
            </a:r>
            <a:r>
              <a:rPr lang="en-US" dirty="0" smtClean="0"/>
              <a:t> 6 kV</a:t>
            </a:r>
          </a:p>
          <a:p>
            <a:r>
              <a:rPr lang="en-US" dirty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: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28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xuất</a:t>
            </a:r>
            <a:r>
              <a:rPr lang="en-US" dirty="0" smtClean="0">
                <a:solidFill>
                  <a:srgbClr val="002060"/>
                </a:solidFill>
              </a:rPr>
              <a:t>: Theo </a:t>
            </a:r>
            <a:r>
              <a:rPr lang="en-US" dirty="0" err="1" smtClean="0">
                <a:solidFill>
                  <a:srgbClr val="002060"/>
                </a:solidFill>
              </a:rPr>
              <a:t>cơ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hộ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toán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ưu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ngành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nghề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tải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1,3 (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) </a:t>
            </a:r>
            <a:r>
              <a:rPr lang="en-US" dirty="0" err="1" smtClean="0"/>
              <a:t>đến</a:t>
            </a:r>
            <a:r>
              <a:rPr lang="en-US" dirty="0" smtClean="0"/>
              <a:t> 1.35 (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)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7" y="0"/>
            <a:ext cx="10993582" cy="72043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ính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toán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hộ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kinh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doanh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927" y="651159"/>
            <a:ext cx="10702637" cy="61375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664" y="25524"/>
            <a:ext cx="10993582" cy="720434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3: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hộ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kinh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doanh</a:t>
            </a:r>
            <a:endParaRPr lang="en-US" sz="3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830791"/>
              </p:ext>
            </p:extLst>
          </p:nvPr>
        </p:nvGraphicFramePr>
        <p:xfrm>
          <a:off x="841664" y="747395"/>
          <a:ext cx="10792690" cy="6144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397">
                  <a:extLst>
                    <a:ext uri="{9D8B030D-6E8A-4147-A177-3AD203B41FA5}">
                      <a16:colId xmlns:a16="http://schemas.microsoft.com/office/drawing/2014/main" val="1287709065"/>
                    </a:ext>
                  </a:extLst>
                </a:gridCol>
                <a:gridCol w="5184084">
                  <a:extLst>
                    <a:ext uri="{9D8B030D-6E8A-4147-A177-3AD203B41FA5}">
                      <a16:colId xmlns:a16="http://schemas.microsoft.com/office/drawing/2014/main" val="1348334927"/>
                    </a:ext>
                  </a:extLst>
                </a:gridCol>
                <a:gridCol w="4790209">
                  <a:extLst>
                    <a:ext uri="{9D8B030D-6E8A-4147-A177-3AD203B41FA5}">
                      <a16:colId xmlns:a16="http://schemas.microsoft.com/office/drawing/2014/main" val="905714845"/>
                    </a:ext>
                  </a:extLst>
                </a:gridCol>
              </a:tblGrid>
              <a:tr h="92698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Nhóm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đối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tượng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khách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hàng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Tỷ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lệ</a:t>
                      </a:r>
                      <a:r>
                        <a:rPr lang="en-US" sz="2800" dirty="0">
                          <a:effectLst/>
                        </a:rPr>
                        <a:t> so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bán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lẻ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được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điều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chỉnh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theo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thẩm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quyền</a:t>
                      </a:r>
                      <a:r>
                        <a:rPr lang="en-US" sz="2800" dirty="0">
                          <a:effectLst/>
                        </a:rPr>
                        <a:t> (%)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4322296"/>
                  </a:ext>
                </a:extLst>
              </a:tr>
              <a:tr h="44751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bán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lẻ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cho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kinh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doanh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dịch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vụ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8080026"/>
                  </a:ext>
                </a:extLst>
              </a:tr>
              <a:tr h="44751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B050"/>
                          </a:solidFill>
                          <a:effectLst/>
                        </a:rPr>
                        <a:t>2.1</a:t>
                      </a:r>
                      <a:endParaRPr lang="en-US" sz="28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Cấp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điện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áp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 6 kV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trở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lên</a:t>
                      </a:r>
                      <a:endParaRPr lang="en-US" sz="3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8948237"/>
                  </a:ext>
                </a:extLst>
              </a:tr>
              <a:tr h="48996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800" dirty="0" err="1">
                          <a:effectLst/>
                        </a:rPr>
                        <a:t>Giờ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thường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125%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3083676"/>
                  </a:ext>
                </a:extLst>
              </a:tr>
              <a:tr h="48996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800" dirty="0" err="1">
                          <a:effectLst/>
                        </a:rPr>
                        <a:t>Giờ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thấp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điểm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62%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9070946"/>
                  </a:ext>
                </a:extLst>
              </a:tr>
              <a:tr h="48996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800">
                          <a:effectLst/>
                        </a:rPr>
                        <a:t>Giờ cao điểm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185%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3735932"/>
                  </a:ext>
                </a:extLst>
              </a:tr>
              <a:tr h="44751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Cấp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điện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áp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effectLst/>
                        </a:rPr>
                        <a:t>dưới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effectLst/>
                        </a:rPr>
                        <a:t> 6 kV </a:t>
                      </a:r>
                      <a:endParaRPr lang="en-US" sz="3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0958542"/>
                  </a:ext>
                </a:extLst>
              </a:tr>
              <a:tr h="48996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800">
                          <a:effectLst/>
                        </a:rPr>
                        <a:t>Giờ bình thường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136%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4523563"/>
                  </a:ext>
                </a:extLst>
              </a:tr>
              <a:tr h="48996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800">
                          <a:effectLst/>
                        </a:rPr>
                        <a:t>Giờ thấp điểm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70%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2018670"/>
                  </a:ext>
                </a:extLst>
              </a:tr>
              <a:tr h="48996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800">
                          <a:effectLst/>
                        </a:rPr>
                        <a:t>Giờ cao điểm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200%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48697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4: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toán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tiến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hộ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HCSN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983674"/>
            <a:ext cx="11805313" cy="559723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chỉnh</a:t>
            </a:r>
            <a:r>
              <a:rPr lang="en-US" sz="2400" dirty="0" smtClean="0"/>
              <a:t>: </a:t>
            </a:r>
            <a:r>
              <a:rPr lang="en-US" sz="2400" dirty="0" err="1" smtClean="0"/>
              <a:t>Chỉ</a:t>
            </a:r>
            <a:r>
              <a:rPr lang="en-US" sz="2400" dirty="0" smtClean="0"/>
              <a:t> 1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tượng</a:t>
            </a:r>
            <a:r>
              <a:rPr lang="en-US" sz="2400" dirty="0" smtClean="0"/>
              <a:t> HCSN: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,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2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nay.</a:t>
            </a:r>
          </a:p>
          <a:p>
            <a:r>
              <a:rPr lang="en-US" sz="2400" dirty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toán</a:t>
            </a:r>
            <a:r>
              <a:rPr lang="en-US" sz="2400" dirty="0" smtClean="0"/>
              <a:t> </a:t>
            </a:r>
            <a:r>
              <a:rPr lang="en-US" sz="2400" dirty="0" err="1" smtClean="0"/>
              <a:t>cải</a:t>
            </a:r>
            <a:r>
              <a:rPr lang="en-US" sz="2400" dirty="0" smtClean="0"/>
              <a:t> </a:t>
            </a:r>
            <a:r>
              <a:rPr lang="en-US" sz="2400" dirty="0" err="1" smtClean="0"/>
              <a:t>tiến</a:t>
            </a:r>
            <a:endParaRPr lang="en-US" sz="2400" dirty="0" smtClean="0"/>
          </a:p>
          <a:p>
            <a:pPr lvl="1"/>
            <a:r>
              <a:rPr lang="en-US" sz="2000" dirty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cung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thấp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err="1" smtClean="0"/>
              <a:t>Cơ</a:t>
            </a:r>
            <a:r>
              <a:rPr lang="en-US" sz="2000" dirty="0" smtClean="0"/>
              <a:t> </a:t>
            </a:r>
            <a:r>
              <a:rPr lang="en-US" sz="2000" dirty="0" err="1" smtClean="0"/>
              <a:t>cấu</a:t>
            </a:r>
            <a:r>
              <a:rPr lang="en-US" sz="2000" dirty="0" smtClean="0"/>
              <a:t> </a:t>
            </a:r>
            <a:r>
              <a:rPr lang="en-US" sz="2000" dirty="0" err="1" smtClean="0"/>
              <a:t>phụ</a:t>
            </a:r>
            <a:r>
              <a:rPr lang="en-US" sz="2000" dirty="0" smtClean="0"/>
              <a:t> </a:t>
            </a:r>
            <a:r>
              <a:rPr lang="en-US" sz="2000" dirty="0" err="1" smtClean="0"/>
              <a:t>tải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thấp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(</a:t>
            </a:r>
            <a:r>
              <a:rPr lang="en-US" sz="2000" dirty="0" err="1" smtClean="0"/>
              <a:t>xử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sơ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057952"/>
              </p:ext>
            </p:extLst>
          </p:nvPr>
        </p:nvGraphicFramePr>
        <p:xfrm>
          <a:off x="1108365" y="2992584"/>
          <a:ext cx="9642762" cy="3760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1193">
                  <a:extLst>
                    <a:ext uri="{9D8B030D-6E8A-4147-A177-3AD203B41FA5}">
                      <a16:colId xmlns:a16="http://schemas.microsoft.com/office/drawing/2014/main" val="4042566400"/>
                    </a:ext>
                  </a:extLst>
                </a:gridCol>
                <a:gridCol w="1966312">
                  <a:extLst>
                    <a:ext uri="{9D8B030D-6E8A-4147-A177-3AD203B41FA5}">
                      <a16:colId xmlns:a16="http://schemas.microsoft.com/office/drawing/2014/main" val="941593336"/>
                    </a:ext>
                  </a:extLst>
                </a:gridCol>
                <a:gridCol w="2228315">
                  <a:extLst>
                    <a:ext uri="{9D8B030D-6E8A-4147-A177-3AD203B41FA5}">
                      <a16:colId xmlns:a16="http://schemas.microsoft.com/office/drawing/2014/main" val="1821148895"/>
                    </a:ext>
                  </a:extLst>
                </a:gridCol>
                <a:gridCol w="2176942">
                  <a:extLst>
                    <a:ext uri="{9D8B030D-6E8A-4147-A177-3AD203B41FA5}">
                      <a16:colId xmlns:a16="http://schemas.microsoft.com/office/drawing/2014/main" val="100014119"/>
                    </a:ext>
                  </a:extLst>
                </a:gridCol>
              </a:tblGrid>
              <a:tr h="44957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áp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tính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giá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Từ 6 kV trở lên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Dưới 6 kV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2913085"/>
                  </a:ext>
                </a:extLst>
              </a:tr>
              <a:tr h="385352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Cơ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cấu</a:t>
                      </a:r>
                      <a:r>
                        <a:rPr lang="en-US" sz="2400" dirty="0">
                          <a:effectLst/>
                        </a:rPr>
                        <a:t> chi </a:t>
                      </a:r>
                      <a:r>
                        <a:rPr lang="en-US" sz="2400" dirty="0" err="1">
                          <a:effectLst/>
                        </a:rPr>
                        <a:t>phí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cao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điểm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96.0%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104.7%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4976109"/>
                  </a:ext>
                </a:extLst>
              </a:tr>
              <a:tr h="4495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78.3%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87.1%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804291"/>
                  </a:ext>
                </a:extLst>
              </a:tr>
              <a:tr h="4495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103.7%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112.5%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2790745"/>
                  </a:ext>
                </a:extLst>
              </a:tr>
              <a:tr h="38535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 phụ tải cao thấp điểm hộ HCSN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Bình thường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57.5%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020983"/>
                  </a:ext>
                </a:extLst>
              </a:tr>
              <a:tr h="385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Thấp điểm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11.6%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453498"/>
                  </a:ext>
                </a:extLst>
              </a:tr>
              <a:tr h="449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Cao điểm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30.9%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64854"/>
                  </a:ext>
                </a:extLst>
              </a:tr>
              <a:tr h="7885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Quy đổi gia quyền thành 1 mức giá theo tỷ trọng sản lượng cao thấp điểm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96.34%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105.06%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794484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4: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Tính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toán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tiến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hộ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HCSN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218" y="829085"/>
            <a:ext cx="10744200" cy="58210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4: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tiến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điện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hộ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HCSN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83674"/>
            <a:ext cx="11499273" cy="5597236"/>
          </a:xfrm>
        </p:spPr>
        <p:txBody>
          <a:bodyPr/>
          <a:lstStyle/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 smtClean="0"/>
              <a:t>nghiệp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00371"/>
              </p:ext>
            </p:extLst>
          </p:nvPr>
        </p:nvGraphicFramePr>
        <p:xfrm>
          <a:off x="1094508" y="1967344"/>
          <a:ext cx="9767455" cy="4613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655">
                  <a:extLst>
                    <a:ext uri="{9D8B030D-6E8A-4147-A177-3AD203B41FA5}">
                      <a16:colId xmlns:a16="http://schemas.microsoft.com/office/drawing/2014/main" val="2268753212"/>
                    </a:ext>
                  </a:extLst>
                </a:gridCol>
                <a:gridCol w="4442886">
                  <a:extLst>
                    <a:ext uri="{9D8B030D-6E8A-4147-A177-3AD203B41FA5}">
                      <a16:colId xmlns:a16="http://schemas.microsoft.com/office/drawing/2014/main" val="3959924633"/>
                    </a:ext>
                  </a:extLst>
                </a:gridCol>
                <a:gridCol w="4583914">
                  <a:extLst>
                    <a:ext uri="{9D8B030D-6E8A-4147-A177-3AD203B41FA5}">
                      <a16:colId xmlns:a16="http://schemas.microsoft.com/office/drawing/2014/main" val="2538937665"/>
                    </a:ext>
                  </a:extLst>
                </a:gridCol>
              </a:tblGrid>
              <a:tr h="188434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Nhóm đối tượng khách hàng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Tỷ lệ so với mức giá bán lẻ bình quân được điều chỉnh theo thẩm quyền (%)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530687"/>
                  </a:ext>
                </a:extLst>
              </a:tr>
              <a:tr h="90974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bán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lẻ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cho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khối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HCSN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0379959"/>
                  </a:ext>
                </a:extLst>
              </a:tr>
              <a:tr h="90974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3.1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Cấp điện áp từ 6 kV trở lên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95%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7139871"/>
                  </a:ext>
                </a:extLst>
              </a:tr>
              <a:tr h="90974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3.2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Cấp điện áp dưới 6 kV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105%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313439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52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tiếu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983674"/>
            <a:ext cx="11111345" cy="55972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3.3 </a:t>
            </a:r>
            <a:r>
              <a:rPr lang="en-US" sz="3600" b="1" dirty="0" err="1" smtClean="0"/>
              <a:t>Đề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xuất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cải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tiến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biểu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giá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điện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bậc</a:t>
            </a:r>
            <a:r>
              <a:rPr lang="en-US" sz="3600" b="1" dirty="0" smtClean="0"/>
              <a:t> thang- PA </a:t>
            </a:r>
            <a:r>
              <a:rPr lang="en-US" sz="3600" b="1" dirty="0" err="1" smtClean="0"/>
              <a:t>tổng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thể</a:t>
            </a:r>
            <a:endParaRPr lang="en-US" sz="3600" b="1" dirty="0" smtClean="0"/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Đề</a:t>
            </a:r>
            <a:r>
              <a:rPr lang="en-US" sz="3600" dirty="0" smtClean="0"/>
              <a:t> </a:t>
            </a:r>
            <a:r>
              <a:rPr lang="en-US" sz="3600" dirty="0" err="1" smtClean="0"/>
              <a:t>xuất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bậc</a:t>
            </a:r>
            <a:r>
              <a:rPr lang="en-US" sz="3600" dirty="0" smtClean="0"/>
              <a:t>: 03 </a:t>
            </a:r>
            <a:r>
              <a:rPr lang="en-US" sz="3600" dirty="0" err="1" smtClean="0"/>
              <a:t>phương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án</a:t>
            </a:r>
            <a:endParaRPr lang="en-US" sz="3600" dirty="0" smtClean="0"/>
          </a:p>
          <a:p>
            <a:pPr lvl="1"/>
            <a:r>
              <a:rPr lang="en-US" sz="3200" dirty="0" smtClean="0"/>
              <a:t> </a:t>
            </a:r>
            <a:r>
              <a:rPr lang="en-US" sz="3200" dirty="0" err="1" smtClean="0"/>
              <a:t>Biểu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 5 </a:t>
            </a:r>
            <a:r>
              <a:rPr lang="en-US" sz="3200" dirty="0" err="1" smtClean="0"/>
              <a:t>bậc</a:t>
            </a:r>
            <a:r>
              <a:rPr lang="en-US" sz="3200" dirty="0" smtClean="0"/>
              <a:t> thang</a:t>
            </a:r>
          </a:p>
          <a:p>
            <a:pPr lvl="1"/>
            <a:r>
              <a:rPr lang="en-US" sz="3200" dirty="0" err="1" smtClean="0"/>
              <a:t>Biểu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 4 </a:t>
            </a:r>
            <a:r>
              <a:rPr lang="en-US" sz="3200" dirty="0" err="1" smtClean="0"/>
              <a:t>bậc</a:t>
            </a:r>
            <a:r>
              <a:rPr lang="en-US" sz="3200" dirty="0" smtClean="0"/>
              <a:t> thang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dirty="0" err="1" smtClean="0"/>
              <a:t>Biểu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 3 </a:t>
            </a:r>
            <a:r>
              <a:rPr lang="en-US" sz="3200" dirty="0" err="1" smtClean="0"/>
              <a:t>bậc</a:t>
            </a:r>
            <a:r>
              <a:rPr lang="en-US" sz="3200" dirty="0" smtClean="0"/>
              <a:t> thang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Căn</a:t>
            </a:r>
            <a:r>
              <a:rPr lang="en-US" sz="3600" dirty="0" smtClean="0"/>
              <a:t> </a:t>
            </a:r>
            <a:r>
              <a:rPr lang="en-US" sz="3600" dirty="0" err="1" smtClean="0"/>
              <a:t>cứ</a:t>
            </a:r>
            <a:r>
              <a:rPr lang="en-US" sz="3600" dirty="0" smtClean="0"/>
              <a:t> </a:t>
            </a:r>
            <a:r>
              <a:rPr lang="en-US" sz="3600" dirty="0" err="1" smtClean="0"/>
              <a:t>điều</a:t>
            </a:r>
            <a:r>
              <a:rPr lang="en-US" sz="3600" dirty="0" smtClean="0"/>
              <a:t> </a:t>
            </a:r>
            <a:r>
              <a:rPr lang="en-US" sz="3600" dirty="0" err="1" smtClean="0"/>
              <a:t>chỉnh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 6 </a:t>
            </a:r>
            <a:r>
              <a:rPr lang="en-US" sz="3200" dirty="0" err="1" smtClean="0"/>
              <a:t>bậc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nay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phần</a:t>
            </a:r>
            <a:r>
              <a:rPr lang="en-US" sz="3200" dirty="0" smtClean="0"/>
              <a:t> </a:t>
            </a:r>
            <a:r>
              <a:rPr lang="en-US" sz="3200" dirty="0" err="1" smtClean="0"/>
              <a:t>quá</a:t>
            </a:r>
            <a:r>
              <a:rPr lang="en-US" sz="3200" dirty="0" smtClean="0"/>
              <a:t> chi </a:t>
            </a:r>
            <a:r>
              <a:rPr lang="en-US" sz="3200" dirty="0" err="1" smtClean="0"/>
              <a:t>tiết</a:t>
            </a:r>
            <a:r>
              <a:rPr lang="en-US" sz="3200" dirty="0" smtClean="0"/>
              <a:t>,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thay</a:t>
            </a:r>
            <a:r>
              <a:rPr lang="en-US" sz="3200" dirty="0" smtClean="0"/>
              <a:t> </a:t>
            </a:r>
            <a:r>
              <a:rPr lang="en-US" sz="3200" dirty="0" err="1" smtClean="0"/>
              <a:t>đổi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xem</a:t>
            </a:r>
            <a:r>
              <a:rPr lang="en-US" sz="3200" dirty="0" smtClean="0"/>
              <a:t> </a:t>
            </a:r>
            <a:r>
              <a:rPr lang="en-US" sz="3200" dirty="0" err="1" smtClean="0"/>
              <a:t>xét</a:t>
            </a:r>
            <a:r>
              <a:rPr lang="en-US" sz="3200" dirty="0" smtClean="0"/>
              <a:t> </a:t>
            </a:r>
            <a:r>
              <a:rPr lang="en-US" sz="3200" dirty="0" err="1" smtClean="0"/>
              <a:t>gộp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đơn</a:t>
            </a:r>
            <a:r>
              <a:rPr lang="en-US" sz="3200" dirty="0" smtClean="0"/>
              <a:t> </a:t>
            </a:r>
            <a:r>
              <a:rPr lang="en-US" sz="3200" dirty="0" err="1" smtClean="0"/>
              <a:t>giản</a:t>
            </a:r>
            <a:r>
              <a:rPr lang="en-US" sz="3200" dirty="0" smtClean="0"/>
              <a:t> </a:t>
            </a:r>
            <a:r>
              <a:rPr lang="en-US" sz="3200" dirty="0" err="1" smtClean="0"/>
              <a:t>quá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toán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: </a:t>
            </a:r>
            <a:r>
              <a:rPr lang="en-US" sz="3200" dirty="0" err="1" smtClean="0"/>
              <a:t>gộp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bậc</a:t>
            </a:r>
            <a:r>
              <a:rPr lang="en-US" sz="3200" dirty="0" smtClean="0"/>
              <a:t>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endParaRPr lang="en-US" sz="3200" dirty="0" smtClean="0"/>
          </a:p>
          <a:p>
            <a:pPr lvl="1"/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thu</a:t>
            </a:r>
            <a:r>
              <a:rPr lang="en-US" sz="3200" dirty="0" smtClean="0"/>
              <a:t> </a:t>
            </a:r>
            <a:r>
              <a:rPr lang="en-US" sz="3200" dirty="0" err="1" smtClean="0"/>
              <a:t>nhập</a:t>
            </a:r>
            <a:r>
              <a:rPr lang="en-US" sz="3200" dirty="0" smtClean="0"/>
              <a:t>: </a:t>
            </a:r>
            <a:r>
              <a:rPr lang="en-US" sz="3200" dirty="0" err="1" smtClean="0"/>
              <a:t>cân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giữa</a:t>
            </a:r>
            <a:r>
              <a:rPr lang="en-US" sz="3200" dirty="0" smtClean="0"/>
              <a:t> </a:t>
            </a:r>
            <a:r>
              <a:rPr lang="en-US" sz="3200" dirty="0" err="1" smtClean="0"/>
              <a:t>thu</a:t>
            </a:r>
            <a:r>
              <a:rPr lang="en-US" sz="3200" dirty="0" smtClean="0"/>
              <a:t> </a:t>
            </a:r>
            <a:r>
              <a:rPr lang="en-US" sz="3200" dirty="0" err="1" smtClean="0"/>
              <a:t>nhập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endParaRPr lang="en-US" sz="3200" dirty="0" smtClean="0"/>
          </a:p>
          <a:p>
            <a:r>
              <a:rPr lang="en-US" sz="3600" dirty="0" err="1" smtClean="0"/>
              <a:t>Phương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pháp</a:t>
            </a:r>
            <a:r>
              <a:rPr lang="en-US" sz="3600" dirty="0" smtClean="0"/>
              <a:t> </a:t>
            </a: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toán</a:t>
            </a:r>
            <a:endParaRPr lang="en-US" sz="3600" dirty="0" smtClean="0"/>
          </a:p>
          <a:p>
            <a:pPr lvl="1"/>
            <a:r>
              <a:rPr lang="en-US" sz="3200" dirty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phụ</a:t>
            </a:r>
            <a:r>
              <a:rPr lang="en-US" sz="3200" dirty="0" smtClean="0"/>
              <a:t> </a:t>
            </a:r>
            <a:r>
              <a:rPr lang="en-US" sz="3200" dirty="0" err="1" smtClean="0"/>
              <a:t>tải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thấp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,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thấp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endParaRPr lang="en-US" sz="3200" dirty="0" smtClean="0"/>
          </a:p>
          <a:p>
            <a:pPr lvl="1"/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bổ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bậc</a:t>
            </a:r>
            <a:r>
              <a:rPr lang="en-US" sz="3200" dirty="0" smtClean="0"/>
              <a:t> thang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bình</a:t>
            </a:r>
            <a:r>
              <a:rPr lang="en-US" sz="3200" dirty="0" smtClean="0"/>
              <a:t> </a:t>
            </a:r>
            <a:r>
              <a:rPr lang="en-US" sz="3200" dirty="0" err="1" smtClean="0"/>
              <a:t>quân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quyền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34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tiếu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83674"/>
            <a:ext cx="11499273" cy="55972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3.3.1 </a:t>
            </a:r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b="1" dirty="0" smtClean="0"/>
              <a:t> 5 </a:t>
            </a:r>
            <a:r>
              <a:rPr lang="en-US" b="1" dirty="0" err="1" smtClean="0"/>
              <a:t>bậc</a:t>
            </a:r>
            <a:r>
              <a:rPr lang="en-US" b="1" dirty="0" smtClean="0"/>
              <a:t> thang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2662"/>
            <a:ext cx="11374582" cy="46828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tiếu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83674"/>
            <a:ext cx="11499273" cy="5597236"/>
          </a:xfrm>
        </p:spPr>
        <p:txBody>
          <a:bodyPr/>
          <a:lstStyle/>
          <a:p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b="1" dirty="0" smtClean="0"/>
              <a:t> 5 </a:t>
            </a:r>
            <a:r>
              <a:rPr lang="en-US" b="1" dirty="0" err="1" smtClean="0"/>
              <a:t>bậc</a:t>
            </a:r>
            <a:r>
              <a:rPr lang="en-US" b="1" dirty="0" smtClean="0"/>
              <a:t> thang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: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(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&lt; 6kV)</a:t>
            </a:r>
          </a:p>
          <a:p>
            <a:pPr lvl="1"/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thang: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722928"/>
              </p:ext>
            </p:extLst>
          </p:nvPr>
        </p:nvGraphicFramePr>
        <p:xfrm>
          <a:off x="886690" y="3241195"/>
          <a:ext cx="10404767" cy="3473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131">
                  <a:extLst>
                    <a:ext uri="{9D8B030D-6E8A-4147-A177-3AD203B41FA5}">
                      <a16:colId xmlns:a16="http://schemas.microsoft.com/office/drawing/2014/main" val="1292813403"/>
                    </a:ext>
                  </a:extLst>
                </a:gridCol>
                <a:gridCol w="1334106">
                  <a:extLst>
                    <a:ext uri="{9D8B030D-6E8A-4147-A177-3AD203B41FA5}">
                      <a16:colId xmlns:a16="http://schemas.microsoft.com/office/drawing/2014/main" val="2226509998"/>
                    </a:ext>
                  </a:extLst>
                </a:gridCol>
                <a:gridCol w="1334106">
                  <a:extLst>
                    <a:ext uri="{9D8B030D-6E8A-4147-A177-3AD203B41FA5}">
                      <a16:colId xmlns:a16="http://schemas.microsoft.com/office/drawing/2014/main" val="133540274"/>
                    </a:ext>
                  </a:extLst>
                </a:gridCol>
                <a:gridCol w="1334106">
                  <a:extLst>
                    <a:ext uri="{9D8B030D-6E8A-4147-A177-3AD203B41FA5}">
                      <a16:colId xmlns:a16="http://schemas.microsoft.com/office/drawing/2014/main" val="883697729"/>
                    </a:ext>
                  </a:extLst>
                </a:gridCol>
                <a:gridCol w="1334106">
                  <a:extLst>
                    <a:ext uri="{9D8B030D-6E8A-4147-A177-3AD203B41FA5}">
                      <a16:colId xmlns:a16="http://schemas.microsoft.com/office/drawing/2014/main" val="613681209"/>
                    </a:ext>
                  </a:extLst>
                </a:gridCol>
                <a:gridCol w="1334106">
                  <a:extLst>
                    <a:ext uri="{9D8B030D-6E8A-4147-A177-3AD203B41FA5}">
                      <a16:colId xmlns:a16="http://schemas.microsoft.com/office/drawing/2014/main" val="2005372364"/>
                    </a:ext>
                  </a:extLst>
                </a:gridCol>
                <a:gridCol w="1334106">
                  <a:extLst>
                    <a:ext uri="{9D8B030D-6E8A-4147-A177-3AD203B41FA5}">
                      <a16:colId xmlns:a16="http://schemas.microsoft.com/office/drawing/2014/main" val="2841253103"/>
                    </a:ext>
                  </a:extLst>
                </a:gridCol>
              </a:tblGrid>
              <a:tr h="4771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 5 bậc thang (kWh)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&lt;100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101-200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201-400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401-700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&gt;700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9994761"/>
                  </a:ext>
                </a:extLst>
              </a:tr>
              <a:tr h="47710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 phụ tải cao thấp điểm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41.366%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43.350%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43.390%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42.906%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42.828%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9426450"/>
                  </a:ext>
                </a:extLst>
              </a:tr>
              <a:tr h="477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TĐ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14.245%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18.459%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21.165%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23.991%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25.216%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4030779"/>
                  </a:ext>
                </a:extLst>
              </a:tr>
              <a:tr h="477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CĐ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44.389%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38.192%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35.444%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33.103%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31.956%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1026674"/>
                  </a:ext>
                </a:extLst>
              </a:tr>
              <a:tr h="47710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 giá thành cao thấp điểm cấp điện áp &lt; 6 kV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104.7%</a:t>
                      </a:r>
                      <a:endParaRPr lang="en-US" sz="3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21482"/>
                  </a:ext>
                </a:extLst>
              </a:tr>
              <a:tr h="477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TĐ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87.1%</a:t>
                      </a:r>
                      <a:endParaRPr lang="en-US" sz="3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03900"/>
                  </a:ext>
                </a:extLst>
              </a:tr>
              <a:tr h="477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CĐ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</a:rPr>
                        <a:t>112.5%</a:t>
                      </a:r>
                      <a:endParaRPr lang="en-US" sz="3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76955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tiễn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điện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8358"/>
            <a:ext cx="10515600" cy="580724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đã</a:t>
            </a:r>
            <a:r>
              <a:rPr lang="en-US" b="1" dirty="0" smtClean="0"/>
              <a:t> </a:t>
            </a:r>
            <a:r>
              <a:rPr lang="en-US" b="1" dirty="0" err="1" smtClean="0"/>
              <a:t>tổng</a:t>
            </a:r>
            <a:r>
              <a:rPr lang="en-US" b="1" dirty="0" smtClean="0"/>
              <a:t> </a:t>
            </a:r>
            <a:r>
              <a:rPr lang="en-US" b="1" dirty="0" err="1" smtClean="0"/>
              <a:t>hợp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phần</a:t>
            </a:r>
            <a:r>
              <a:rPr lang="en-US" b="1" dirty="0" smtClean="0"/>
              <a:t> I </a:t>
            </a:r>
            <a:r>
              <a:rPr lang="en-US" b="1" dirty="0" err="1" smtClean="0"/>
              <a:t>đề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dirty="0" smtClean="0"/>
              <a:t>: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đặc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biệt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thống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vấn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trúc</a:t>
            </a:r>
            <a:r>
              <a:rPr lang="en-US" dirty="0" smtClean="0">
                <a:solidFill>
                  <a:srgbClr val="002060"/>
                </a:solidFill>
              </a:rPr>
              <a:t>,  </a:t>
            </a:r>
            <a:r>
              <a:rPr lang="en-US" dirty="0">
                <a:solidFill>
                  <a:srgbClr val="002060"/>
                </a:solidFill>
              </a:rPr>
              <a:t>chi </a:t>
            </a:r>
            <a:r>
              <a:rPr lang="en-US" dirty="0" err="1">
                <a:solidFill>
                  <a:srgbClr val="002060"/>
                </a:solidFill>
              </a:rPr>
              <a:t>phí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cung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ứng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từ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chỉ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biệt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; </a:t>
            </a:r>
            <a:r>
              <a:rPr lang="en-US" dirty="0" err="1">
                <a:solidFill>
                  <a:srgbClr val="002060"/>
                </a:solidFill>
              </a:rPr>
              <a:t>xây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dựng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thống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hóa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vấn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luận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pháp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biến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Đánh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áp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xây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dựng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thống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lẻ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nghiệm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quốc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từ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nước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xây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dựng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học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nghiệm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nam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thống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hóa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nghiên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cứu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xây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dựng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thống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lẻ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 ở </a:t>
            </a:r>
            <a:r>
              <a:rPr lang="en-US" dirty="0" err="1">
                <a:solidFill>
                  <a:srgbClr val="002060"/>
                </a:solidFill>
              </a:rPr>
              <a:t>Việt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055" y="302615"/>
            <a:ext cx="3352800" cy="172015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bậc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thang –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5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bậc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36" y="2549237"/>
            <a:ext cx="6747164" cy="4308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51"/>
            <a:ext cx="5444836" cy="67493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0" y="217832"/>
            <a:ext cx="11402291" cy="91493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FF0000"/>
                </a:solidFill>
                <a:latin typeface="+mn-lt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mức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từng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thang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5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bậc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711097"/>
              </p:ext>
            </p:extLst>
          </p:nvPr>
        </p:nvGraphicFramePr>
        <p:xfrm>
          <a:off x="290220" y="1330035"/>
          <a:ext cx="11264470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635">
                  <a:extLst>
                    <a:ext uri="{9D8B030D-6E8A-4147-A177-3AD203B41FA5}">
                      <a16:colId xmlns:a16="http://schemas.microsoft.com/office/drawing/2014/main" val="2577287775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89797202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43583341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2920205710"/>
                    </a:ext>
                  </a:extLst>
                </a:gridCol>
                <a:gridCol w="1288472">
                  <a:extLst>
                    <a:ext uri="{9D8B030D-6E8A-4147-A177-3AD203B41FA5}">
                      <a16:colId xmlns:a16="http://schemas.microsoft.com/office/drawing/2014/main" val="1769523325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11676786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56633309"/>
                    </a:ext>
                  </a:extLst>
                </a:gridCol>
                <a:gridCol w="1856508">
                  <a:extLst>
                    <a:ext uri="{9D8B030D-6E8A-4147-A177-3AD203B41FA5}">
                      <a16:colId xmlns:a16="http://schemas.microsoft.com/office/drawing/2014/main" val="1416055611"/>
                    </a:ext>
                  </a:extLst>
                </a:gridCol>
              </a:tblGrid>
              <a:tr h="1853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Bậc</a:t>
                      </a:r>
                      <a:r>
                        <a:rPr lang="en-US" sz="2400" dirty="0">
                          <a:effectLst/>
                        </a:rPr>
                        <a:t> thang (kWh</a:t>
                      </a:r>
                      <a:r>
                        <a:rPr lang="en-US" sz="2400" dirty="0" smtClean="0">
                          <a:effectLst/>
                        </a:rPr>
                        <a:t>/ </a:t>
                      </a:r>
                      <a:r>
                        <a:rPr lang="en-US" sz="2400" dirty="0" err="1" smtClean="0">
                          <a:effectLst/>
                        </a:rPr>
                        <a:t>tháng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Hộ &lt;=100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Hộ từ 101-200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Hộ từ 201-400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Hộ từ 401-700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Hộ &gt; 700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 biểu giá bậc thang theo chi phí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220466"/>
                  </a:ext>
                </a:extLst>
              </a:tr>
              <a:tr h="59916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Mức giá tại các bậc thang của từng hộ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Bậc 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105.7%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98.0%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89.8%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87.1%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87.1%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93.54%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724202"/>
                  </a:ext>
                </a:extLst>
              </a:tr>
              <a:tr h="659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Bậc 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110.7%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104.7%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92.3%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87.1%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98.70%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6020619"/>
                  </a:ext>
                </a:extLst>
              </a:tr>
              <a:tr h="659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Bậc 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100.2%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104.7%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102.3%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102.40%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4592274"/>
                  </a:ext>
                </a:extLst>
              </a:tr>
              <a:tr h="659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Bậc 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3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110.7%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107.0%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108.85%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1185899"/>
                  </a:ext>
                </a:extLst>
              </a:tr>
              <a:tr h="599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Bậc 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112.5%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112.50%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935199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Xây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dựng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tác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động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– PA 5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bậc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thang</a:t>
            </a:r>
            <a:endParaRPr lang="en-US" sz="3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83674"/>
            <a:ext cx="11186201" cy="587432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Căn</a:t>
            </a:r>
            <a:r>
              <a:rPr lang="en-US" dirty="0" smtClean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tỷ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ở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3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/>
              <a:t>án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sở</a:t>
            </a:r>
            <a:r>
              <a:rPr lang="en-US" dirty="0"/>
              <a:t>: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SHBT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28 (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± 2</a:t>
            </a:r>
            <a:r>
              <a:rPr lang="en-US" dirty="0" smtClean="0"/>
              <a:t>%)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Phương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Hoàn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toàn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cấu</a:t>
            </a:r>
            <a:r>
              <a:rPr lang="en-US" dirty="0" smtClean="0">
                <a:solidFill>
                  <a:srgbClr val="002060"/>
                </a:solidFill>
              </a:rPr>
              <a:t> chi </a:t>
            </a:r>
            <a:r>
              <a:rPr lang="en-US" dirty="0" err="1">
                <a:solidFill>
                  <a:srgbClr val="002060"/>
                </a:solidFill>
              </a:rPr>
              <a:t>phí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theo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đúng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quả</a:t>
            </a:r>
            <a:r>
              <a:rPr lang="en-US" dirty="0">
                <a:solidFill>
                  <a:srgbClr val="002060"/>
                </a:solidFill>
              </a:rPr>
              <a:t> chi phi </a:t>
            </a:r>
            <a:r>
              <a:rPr lang="en-US" dirty="0" err="1">
                <a:solidFill>
                  <a:srgbClr val="002060"/>
                </a:solidFill>
              </a:rPr>
              <a:t>phát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trung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bậc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hộ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dùng</a:t>
            </a:r>
            <a:r>
              <a:rPr lang="en-US" dirty="0">
                <a:solidFill>
                  <a:srgbClr val="002060"/>
                </a:solidFill>
              </a:rPr>
              <a:t> ở </a:t>
            </a:r>
            <a:r>
              <a:rPr lang="en-US" dirty="0" err="1">
                <a:solidFill>
                  <a:srgbClr val="002060"/>
                </a:solidFill>
              </a:rPr>
              <a:t>từng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bậc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Phương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án</a:t>
            </a:r>
            <a:r>
              <a:rPr lang="en-US" b="1" dirty="0">
                <a:solidFill>
                  <a:srgbClr val="002060"/>
                </a:solidFill>
              </a:rPr>
              <a:t> II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Cân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mục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bao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gồm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ánh</a:t>
            </a:r>
            <a:r>
              <a:rPr lang="en-US" dirty="0">
                <a:solidFill>
                  <a:srgbClr val="002060"/>
                </a:solidFill>
              </a:rPr>
              <a:t> chi </a:t>
            </a:r>
            <a:r>
              <a:rPr lang="en-US" dirty="0" err="1">
                <a:solidFill>
                  <a:srgbClr val="002060"/>
                </a:solidFill>
              </a:rPr>
              <a:t>phí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sử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hiệu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kiệm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hội</a:t>
            </a:r>
            <a:r>
              <a:rPr lang="en-US" dirty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tiệm</a:t>
            </a:r>
            <a:r>
              <a:rPr lang="en-US" dirty="0"/>
              <a:t> </a:t>
            </a:r>
            <a:r>
              <a:rPr lang="en-US" dirty="0" err="1" smtClean="0"/>
              <a:t>cận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/>
              <a:t>với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ra.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buộc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 smtClean="0"/>
              <a:t>điện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4692"/>
            <a:ext cx="12192000" cy="65809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360"/>
            <a:ext cx="10515600" cy="63949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  <a:latin typeface="+mn-lt"/>
              </a:rPr>
              <a:t>Đánh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tác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khác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–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án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5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bậc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CPI: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chi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(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nhẹ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Chi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nghèo</a:t>
            </a:r>
            <a:r>
              <a:rPr lang="en-US" dirty="0" smtClean="0"/>
              <a:t>: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89797"/>
              </p:ext>
            </p:extLst>
          </p:nvPr>
        </p:nvGraphicFramePr>
        <p:xfrm>
          <a:off x="284017" y="3143444"/>
          <a:ext cx="11623965" cy="2924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693">
                  <a:extLst>
                    <a:ext uri="{9D8B030D-6E8A-4147-A177-3AD203B41FA5}">
                      <a16:colId xmlns:a16="http://schemas.microsoft.com/office/drawing/2014/main" val="2833670173"/>
                    </a:ext>
                  </a:extLst>
                </a:gridCol>
                <a:gridCol w="1884218">
                  <a:extLst>
                    <a:ext uri="{9D8B030D-6E8A-4147-A177-3AD203B41FA5}">
                      <a16:colId xmlns:a16="http://schemas.microsoft.com/office/drawing/2014/main" val="1942454825"/>
                    </a:ext>
                  </a:extLst>
                </a:gridCol>
                <a:gridCol w="2104647">
                  <a:extLst>
                    <a:ext uri="{9D8B030D-6E8A-4147-A177-3AD203B41FA5}">
                      <a16:colId xmlns:a16="http://schemas.microsoft.com/office/drawing/2014/main" val="2945899786"/>
                    </a:ext>
                  </a:extLst>
                </a:gridCol>
                <a:gridCol w="2137233">
                  <a:extLst>
                    <a:ext uri="{9D8B030D-6E8A-4147-A177-3AD203B41FA5}">
                      <a16:colId xmlns:a16="http://schemas.microsoft.com/office/drawing/2014/main" val="39858042"/>
                    </a:ext>
                  </a:extLst>
                </a:gridCol>
                <a:gridCol w="1984344">
                  <a:extLst>
                    <a:ext uri="{9D8B030D-6E8A-4147-A177-3AD203B41FA5}">
                      <a16:colId xmlns:a16="http://schemas.microsoft.com/office/drawing/2014/main" val="3930252201"/>
                    </a:ext>
                  </a:extLst>
                </a:gridCol>
                <a:gridCol w="1864830">
                  <a:extLst>
                    <a:ext uri="{9D8B030D-6E8A-4147-A177-3AD203B41FA5}">
                      <a16:colId xmlns:a16="http://schemas.microsoft.com/office/drawing/2014/main" val="3510476433"/>
                    </a:ext>
                  </a:extLst>
                </a:gridCol>
              </a:tblGrid>
              <a:tr h="19232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Số hộ &lt;=50 kWh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Tổng sản lượng tiêu thụ tháng cao nhất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Sản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lượng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hộ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tiêu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dùng</a:t>
                      </a:r>
                      <a:r>
                        <a:rPr lang="en-US" sz="2000" dirty="0">
                          <a:effectLst/>
                        </a:rPr>
                        <a:t> ở </a:t>
                      </a:r>
                      <a:r>
                        <a:rPr lang="en-US" sz="2000" dirty="0" err="1">
                          <a:effectLst/>
                        </a:rPr>
                        <a:t>mức</a:t>
                      </a:r>
                      <a:r>
                        <a:rPr lang="en-US" sz="2000" dirty="0">
                          <a:effectLst/>
                        </a:rPr>
                        <a:t> &lt;=30 kWh/</a:t>
                      </a:r>
                      <a:r>
                        <a:rPr lang="en-US" sz="2000" dirty="0" err="1">
                          <a:effectLst/>
                        </a:rPr>
                        <a:t>tháng</a:t>
                      </a:r>
                      <a:r>
                        <a:rPr lang="en-US" sz="2000" dirty="0">
                          <a:effectLst/>
                        </a:rPr>
                        <a:t> (90%)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Số tiền tối đa chính phủ hỗ trợ theo quyết định 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Số tiền tối đa chính phủ hỗ trợ theo PA đề xuất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Chênh lệch tối đa mức hỗ trợ của Chính phủ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6615093"/>
                  </a:ext>
                </a:extLst>
              </a:tr>
              <a:tr h="1001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4,481,959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114,352,247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102,917,022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176,533,568,351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182,286,629,898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5,753,061,547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512916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23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5.1: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tiến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sinh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hoạt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bậc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thang-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5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bậc</a:t>
            </a:r>
            <a:endParaRPr lang="en-US" sz="3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448733"/>
              </p:ext>
            </p:extLst>
          </p:nvPr>
        </p:nvGraphicFramePr>
        <p:xfrm>
          <a:off x="955965" y="1052944"/>
          <a:ext cx="10224652" cy="5336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323">
                  <a:extLst>
                    <a:ext uri="{9D8B030D-6E8A-4147-A177-3AD203B41FA5}">
                      <a16:colId xmlns:a16="http://schemas.microsoft.com/office/drawing/2014/main" val="1790687776"/>
                    </a:ext>
                  </a:extLst>
                </a:gridCol>
                <a:gridCol w="4650850">
                  <a:extLst>
                    <a:ext uri="{9D8B030D-6E8A-4147-A177-3AD203B41FA5}">
                      <a16:colId xmlns:a16="http://schemas.microsoft.com/office/drawing/2014/main" val="1668457047"/>
                    </a:ext>
                  </a:extLst>
                </a:gridCol>
                <a:gridCol w="4798479">
                  <a:extLst>
                    <a:ext uri="{9D8B030D-6E8A-4147-A177-3AD203B41FA5}">
                      <a16:colId xmlns:a16="http://schemas.microsoft.com/office/drawing/2014/main" val="3733133280"/>
                    </a:ext>
                  </a:extLst>
                </a:gridCol>
              </a:tblGrid>
              <a:tr h="118946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Nhóm đối tượng khách hàng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Tỷ lệ so với mức giá bán lẻ bình quân được điều chỉnh theo thẩm quyền (%)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806617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bán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lẻ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điện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cho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2579929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Giá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bán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lẻ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điện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sinh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hoạt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1423631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Bậc</a:t>
                      </a:r>
                      <a:r>
                        <a:rPr lang="en-US" sz="2400" b="1" dirty="0">
                          <a:effectLst/>
                        </a:rPr>
                        <a:t> 1: </a:t>
                      </a:r>
                      <a:r>
                        <a:rPr lang="en-US" sz="2400" b="1" dirty="0" err="1">
                          <a:effectLst/>
                        </a:rPr>
                        <a:t>từ</a:t>
                      </a:r>
                      <a:r>
                        <a:rPr lang="en-US" sz="2400" b="1" dirty="0">
                          <a:effectLst/>
                        </a:rPr>
                        <a:t> 0 – 100 kWh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effectLst/>
                        </a:rPr>
                        <a:t>95%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4813533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Bậc 2: từ 101-200 kWh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effectLst/>
                        </a:rPr>
                        <a:t>113%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9344953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Bậc 3: từ 201-400 kWh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effectLst/>
                        </a:rPr>
                        <a:t>127%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3294486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Bậc 4: từ 401-700 kWh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effectLst/>
                        </a:rPr>
                        <a:t>139%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3793964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Bậc 5: Từ 701 kWh trở lên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effectLst/>
                        </a:rPr>
                        <a:t>155%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937498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tiếu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83674"/>
            <a:ext cx="11499273" cy="55972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3.3.2 </a:t>
            </a:r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b="1" dirty="0" smtClean="0"/>
              <a:t> 4 </a:t>
            </a:r>
            <a:r>
              <a:rPr lang="en-US" b="1" dirty="0" err="1" smtClean="0"/>
              <a:t>bậc</a:t>
            </a:r>
            <a:r>
              <a:rPr lang="en-US" b="1" dirty="0" smtClean="0"/>
              <a:t> thang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8" y="2202873"/>
            <a:ext cx="10889673" cy="43780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III: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tiếu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điện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83674"/>
            <a:ext cx="11499273" cy="55972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b="1" dirty="0" smtClean="0"/>
              <a:t> 4 </a:t>
            </a:r>
            <a:r>
              <a:rPr lang="en-US" b="1" dirty="0" err="1" smtClean="0"/>
              <a:t>bậc</a:t>
            </a:r>
            <a:r>
              <a:rPr lang="en-US" b="1" dirty="0" smtClean="0"/>
              <a:t> thang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: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(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&lt; 6kV)</a:t>
            </a:r>
          </a:p>
          <a:p>
            <a:pPr lvl="1"/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thang: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85871"/>
              </p:ext>
            </p:extLst>
          </p:nvPr>
        </p:nvGraphicFramePr>
        <p:xfrm>
          <a:off x="1011382" y="3241195"/>
          <a:ext cx="10321638" cy="3339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098">
                  <a:extLst>
                    <a:ext uri="{9D8B030D-6E8A-4147-A177-3AD203B41FA5}">
                      <a16:colId xmlns:a16="http://schemas.microsoft.com/office/drawing/2014/main" val="647612303"/>
                    </a:ext>
                  </a:extLst>
                </a:gridCol>
                <a:gridCol w="1549708">
                  <a:extLst>
                    <a:ext uri="{9D8B030D-6E8A-4147-A177-3AD203B41FA5}">
                      <a16:colId xmlns:a16="http://schemas.microsoft.com/office/drawing/2014/main" val="1800675908"/>
                    </a:ext>
                  </a:extLst>
                </a:gridCol>
                <a:gridCol w="1549708">
                  <a:extLst>
                    <a:ext uri="{9D8B030D-6E8A-4147-A177-3AD203B41FA5}">
                      <a16:colId xmlns:a16="http://schemas.microsoft.com/office/drawing/2014/main" val="2074636839"/>
                    </a:ext>
                  </a:extLst>
                </a:gridCol>
                <a:gridCol w="1549708">
                  <a:extLst>
                    <a:ext uri="{9D8B030D-6E8A-4147-A177-3AD203B41FA5}">
                      <a16:colId xmlns:a16="http://schemas.microsoft.com/office/drawing/2014/main" val="1231039962"/>
                    </a:ext>
                  </a:extLst>
                </a:gridCol>
                <a:gridCol w="1549708">
                  <a:extLst>
                    <a:ext uri="{9D8B030D-6E8A-4147-A177-3AD203B41FA5}">
                      <a16:colId xmlns:a16="http://schemas.microsoft.com/office/drawing/2014/main" val="2861447451"/>
                    </a:ext>
                  </a:extLst>
                </a:gridCol>
                <a:gridCol w="1549708">
                  <a:extLst>
                    <a:ext uri="{9D8B030D-6E8A-4147-A177-3AD203B41FA5}">
                      <a16:colId xmlns:a16="http://schemas.microsoft.com/office/drawing/2014/main" val="1453864277"/>
                    </a:ext>
                  </a:extLst>
                </a:gridCol>
              </a:tblGrid>
              <a:tr h="4771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 4 bậc thang (kWh)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&lt;100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101-300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301-600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&gt;600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1487924"/>
                  </a:ext>
                </a:extLst>
              </a:tr>
              <a:tr h="47710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 phụ tải cao thấp điểm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41.366%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43.277%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43.526%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43.005%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0855273"/>
                  </a:ext>
                </a:extLst>
              </a:tr>
              <a:tr h="477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TĐ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14.245%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19.460%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21.980%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23.459%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8271700"/>
                  </a:ext>
                </a:extLst>
              </a:tr>
              <a:tr h="477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CĐ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44.389%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37.267%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34.494%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33.537%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394823"/>
                  </a:ext>
                </a:extLst>
              </a:tr>
              <a:tr h="47710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 giá cao thấp điểm &lt; 6 kV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104.7%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57167"/>
                  </a:ext>
                </a:extLst>
              </a:tr>
              <a:tr h="477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TĐ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87.1%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424556"/>
                  </a:ext>
                </a:extLst>
              </a:tr>
              <a:tr h="477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CĐ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112.5%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36013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8619" y="658090"/>
            <a:ext cx="3255819" cy="263236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tính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toán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cấu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biểu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sinh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bậc</a:t>
            </a:r>
            <a:r>
              <a:rPr lang="en-US" sz="3200" dirty="0">
                <a:solidFill>
                  <a:srgbClr val="FF0000"/>
                </a:solidFill>
              </a:rPr>
              <a:t> thang – </a:t>
            </a:r>
            <a:r>
              <a:rPr lang="en-US" sz="3200" dirty="0" err="1">
                <a:solidFill>
                  <a:srgbClr val="FF0000"/>
                </a:solidFill>
              </a:rPr>
              <a:t>phương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án</a:t>
            </a:r>
            <a:r>
              <a:rPr lang="en-US" sz="3200" dirty="0">
                <a:solidFill>
                  <a:srgbClr val="FF0000"/>
                </a:solidFill>
              </a:rPr>
              <a:t> 4 </a:t>
            </a:r>
            <a:r>
              <a:rPr lang="en-US" sz="3200" dirty="0" err="1">
                <a:solidFill>
                  <a:srgbClr val="FF0000"/>
                </a:solidFill>
              </a:rPr>
              <a:t>bậc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53891" cy="6580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91" y="4793673"/>
            <a:ext cx="6931602" cy="20643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0" y="217832"/>
            <a:ext cx="11402291" cy="91493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 </a:t>
            </a:r>
            <a:r>
              <a:rPr lang="en-US" sz="3200" dirty="0" err="1"/>
              <a:t>mức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thang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-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án</a:t>
            </a:r>
            <a:r>
              <a:rPr lang="en-US" sz="3200" dirty="0" smtClean="0"/>
              <a:t> 4 </a:t>
            </a:r>
            <a:r>
              <a:rPr lang="en-US" sz="3200" dirty="0" err="1" smtClean="0"/>
              <a:t>bậc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118198"/>
              </p:ext>
            </p:extLst>
          </p:nvPr>
        </p:nvGraphicFramePr>
        <p:xfrm>
          <a:off x="706583" y="1468583"/>
          <a:ext cx="11097488" cy="4918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637">
                  <a:extLst>
                    <a:ext uri="{9D8B030D-6E8A-4147-A177-3AD203B41FA5}">
                      <a16:colId xmlns:a16="http://schemas.microsoft.com/office/drawing/2014/main" val="2633518549"/>
                    </a:ext>
                  </a:extLst>
                </a:gridCol>
                <a:gridCol w="1835637">
                  <a:extLst>
                    <a:ext uri="{9D8B030D-6E8A-4147-A177-3AD203B41FA5}">
                      <a16:colId xmlns:a16="http://schemas.microsoft.com/office/drawing/2014/main" val="3315798287"/>
                    </a:ext>
                  </a:extLst>
                </a:gridCol>
                <a:gridCol w="1371779">
                  <a:extLst>
                    <a:ext uri="{9D8B030D-6E8A-4147-A177-3AD203B41FA5}">
                      <a16:colId xmlns:a16="http://schemas.microsoft.com/office/drawing/2014/main" val="1982191324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3813176147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3910530294"/>
                    </a:ext>
                  </a:extLst>
                </a:gridCol>
                <a:gridCol w="1216535">
                  <a:extLst>
                    <a:ext uri="{9D8B030D-6E8A-4147-A177-3AD203B41FA5}">
                      <a16:colId xmlns:a16="http://schemas.microsoft.com/office/drawing/2014/main" val="3363214040"/>
                    </a:ext>
                  </a:extLst>
                </a:gridCol>
                <a:gridCol w="1956154">
                  <a:extLst>
                    <a:ext uri="{9D8B030D-6E8A-4147-A177-3AD203B41FA5}">
                      <a16:colId xmlns:a16="http://schemas.microsoft.com/office/drawing/2014/main" val="2287450793"/>
                    </a:ext>
                  </a:extLst>
                </a:gridCol>
              </a:tblGrid>
              <a:tr h="1755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 bậc thang (kWh/tháng)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Hộ &lt;=100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Hộ từ 101-300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Hộ từ 301-600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Hộ &gt;600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Cơ cấu biểu giá bậc thang theo chi phí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6461919"/>
                  </a:ext>
                </a:extLst>
              </a:tr>
              <a:tr h="79082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Mức giá tại các bậc thang của từng hộ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Bậc 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105.7%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94.4%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87.1%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87.1%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93.63%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1109530"/>
                  </a:ext>
                </a:extLst>
              </a:tr>
              <a:tr h="790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Bậc 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109.06%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104.7%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93.4%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99.05%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6438680"/>
                  </a:ext>
                </a:extLst>
              </a:tr>
              <a:tr h="790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Bậc 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110.1%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104.7%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107.4%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9484860"/>
                  </a:ext>
                </a:extLst>
              </a:tr>
              <a:tr h="790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Bậc 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112.5%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112.5%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261735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tiễn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điện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1039091"/>
            <a:ext cx="11333018" cy="551410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b="1" dirty="0" smtClean="0"/>
              <a:t>CÁC KẾT QUẢ CHÍNH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b="1" dirty="0" err="1" smtClean="0"/>
              <a:t>Về</a:t>
            </a:r>
            <a:r>
              <a:rPr lang="en-US" b="1" dirty="0"/>
              <a:t>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sở</a:t>
            </a:r>
            <a:r>
              <a:rPr lang="en-US" b="1" dirty="0" smtClean="0"/>
              <a:t> </a:t>
            </a:r>
            <a:r>
              <a:rPr lang="en-US" b="1" dirty="0" err="1" smtClean="0"/>
              <a:t>lý</a:t>
            </a:r>
            <a:r>
              <a:rPr lang="en-US" b="1" dirty="0" smtClean="0"/>
              <a:t> </a:t>
            </a:r>
            <a:r>
              <a:rPr lang="en-US" b="1" dirty="0" err="1" smtClean="0"/>
              <a:t>luận</a:t>
            </a:r>
            <a:endParaRPr lang="en-US" b="1" dirty="0" smtClean="0"/>
          </a:p>
          <a:p>
            <a:pPr lvl="2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doanh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trưng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từ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trúc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đến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sản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phẩm</a:t>
            </a:r>
            <a:r>
              <a:rPr lang="en-US" dirty="0" smtClean="0">
                <a:solidFill>
                  <a:srgbClr val="002060"/>
                </a:solidFill>
              </a:rPr>
              <a:t>, chi </a:t>
            </a:r>
            <a:r>
              <a:rPr lang="en-US" dirty="0" err="1" smtClean="0">
                <a:solidFill>
                  <a:srgbClr val="002060"/>
                </a:solidFill>
              </a:rPr>
              <a:t>phí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cung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vấn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sách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đặc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riêng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>
                <a:solidFill>
                  <a:srgbClr val="002060"/>
                </a:solidFill>
              </a:rPr>
              <a:t>;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3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bản</a:t>
            </a:r>
            <a:r>
              <a:rPr lang="en-US" dirty="0" smtClean="0">
                <a:solidFill>
                  <a:srgbClr val="002060"/>
                </a:solidFill>
              </a:rPr>
              <a:t>: Theo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chi </a:t>
            </a:r>
            <a:r>
              <a:rPr lang="en-US" dirty="0" err="1" smtClean="0">
                <a:solidFill>
                  <a:srgbClr val="002060"/>
                </a:solidFill>
              </a:rPr>
              <a:t>phí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trung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bình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chi </a:t>
            </a:r>
            <a:r>
              <a:rPr lang="en-US" dirty="0" err="1" smtClean="0">
                <a:solidFill>
                  <a:srgbClr val="002060"/>
                </a:solidFill>
              </a:rPr>
              <a:t>phí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biên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Nguyên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tắc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định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Đa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hài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hòa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doanh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nghiệp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nước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loại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biểu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đơn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kép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bậc</a:t>
            </a:r>
            <a:r>
              <a:rPr lang="en-US" dirty="0" smtClean="0">
                <a:solidFill>
                  <a:srgbClr val="002060"/>
                </a:solidFill>
              </a:rPr>
              <a:t> thang,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mùa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áp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thấp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điểm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Việc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biểu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xây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dựng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cấu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biểu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phụ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thuộc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rất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nhiều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yếu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tố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hạ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tầng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ngành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điện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nước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rgbClr val="FF0000"/>
                </a:solidFill>
              </a:rPr>
              <a:t>Xây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dựng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phương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án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đánh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giá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tác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động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83674"/>
            <a:ext cx="11186201" cy="587432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cận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5 </a:t>
            </a:r>
            <a:r>
              <a:rPr lang="en-US" dirty="0" err="1" smtClean="0"/>
              <a:t>bậc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án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sở</a:t>
            </a:r>
            <a:r>
              <a:rPr lang="en-US" dirty="0"/>
              <a:t>: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SHBT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28 (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± 2%)</a:t>
            </a:r>
          </a:p>
          <a:p>
            <a:pPr lvl="1"/>
            <a:r>
              <a:rPr lang="en-US" dirty="0"/>
              <a:t> </a:t>
            </a:r>
            <a:r>
              <a:rPr lang="en-US" b="1" dirty="0" err="1">
                <a:solidFill>
                  <a:srgbClr val="002060"/>
                </a:solidFill>
              </a:rPr>
              <a:t>Phương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án</a:t>
            </a:r>
            <a:r>
              <a:rPr lang="en-US" b="1" dirty="0">
                <a:solidFill>
                  <a:srgbClr val="002060"/>
                </a:solidFill>
              </a:rPr>
              <a:t> I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Hoàn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theo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cấu</a:t>
            </a:r>
            <a:r>
              <a:rPr lang="en-US" dirty="0">
                <a:solidFill>
                  <a:srgbClr val="002060"/>
                </a:solidFill>
              </a:rPr>
              <a:t> chi </a:t>
            </a:r>
            <a:r>
              <a:rPr lang="en-US" dirty="0" err="1">
                <a:solidFill>
                  <a:srgbClr val="002060"/>
                </a:solidFill>
              </a:rPr>
              <a:t>phí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theo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đúng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quả</a:t>
            </a:r>
            <a:r>
              <a:rPr lang="en-US" dirty="0">
                <a:solidFill>
                  <a:srgbClr val="002060"/>
                </a:solidFill>
              </a:rPr>
              <a:t> chi phi </a:t>
            </a:r>
            <a:r>
              <a:rPr lang="en-US" dirty="0" err="1">
                <a:solidFill>
                  <a:srgbClr val="002060"/>
                </a:solidFill>
              </a:rPr>
              <a:t>phát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trung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bậc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hộ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dùng</a:t>
            </a:r>
            <a:r>
              <a:rPr lang="en-US" dirty="0">
                <a:solidFill>
                  <a:srgbClr val="002060"/>
                </a:solidFill>
              </a:rPr>
              <a:t> ở </a:t>
            </a:r>
            <a:r>
              <a:rPr lang="en-US" dirty="0" err="1">
                <a:solidFill>
                  <a:srgbClr val="002060"/>
                </a:solidFill>
              </a:rPr>
              <a:t>từng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bậc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Phương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án</a:t>
            </a:r>
            <a:r>
              <a:rPr lang="en-US" b="1" dirty="0">
                <a:solidFill>
                  <a:srgbClr val="002060"/>
                </a:solidFill>
              </a:rPr>
              <a:t> II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Cân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mục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bao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gồm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ánh</a:t>
            </a:r>
            <a:r>
              <a:rPr lang="en-US" dirty="0">
                <a:solidFill>
                  <a:srgbClr val="002060"/>
                </a:solidFill>
              </a:rPr>
              <a:t> chi </a:t>
            </a:r>
            <a:r>
              <a:rPr lang="en-US" dirty="0" err="1">
                <a:solidFill>
                  <a:srgbClr val="002060"/>
                </a:solidFill>
              </a:rPr>
              <a:t>phí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sử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hiệu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kiệm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hội</a:t>
            </a:r>
            <a:r>
              <a:rPr lang="en-US" dirty="0">
                <a:solidFill>
                  <a:srgbClr val="002060"/>
                </a:solidFill>
              </a:rPr>
              <a:t>: </a:t>
            </a:r>
          </a:p>
          <a:p>
            <a:pPr lvl="2"/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tiệm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ra.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buộc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61665"/>
            <a:ext cx="11249890" cy="5666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964" y="0"/>
            <a:ext cx="858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FF0000"/>
                </a:solidFill>
              </a:rPr>
              <a:t>Đánh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</a:rPr>
              <a:t>bậc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964" y="6128174"/>
            <a:ext cx="919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FF0000"/>
                </a:solidFill>
              </a:rPr>
              <a:t>Tác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đến</a:t>
            </a:r>
            <a:r>
              <a:rPr lang="en-US" b="1" dirty="0" smtClean="0">
                <a:solidFill>
                  <a:srgbClr val="FF0000"/>
                </a:solidFill>
              </a:rPr>
              <a:t> CPI hay </a:t>
            </a:r>
            <a:r>
              <a:rPr lang="en-US" b="1" dirty="0" err="1" smtClean="0">
                <a:solidFill>
                  <a:srgbClr val="FF0000"/>
                </a:solidFill>
              </a:rPr>
              <a:t>chính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sách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hỗ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chính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phủ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với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nghèo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án</a:t>
            </a:r>
            <a:r>
              <a:rPr lang="en-US" b="1" dirty="0" smtClean="0">
                <a:solidFill>
                  <a:srgbClr val="FF0000"/>
                </a:solidFill>
              </a:rPr>
              <a:t> 5 </a:t>
            </a:r>
            <a:r>
              <a:rPr lang="en-US" b="1" dirty="0" err="1" smtClean="0">
                <a:solidFill>
                  <a:srgbClr val="FF0000"/>
                </a:solidFill>
              </a:rPr>
              <a:t>bậc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vì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điều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chỉnh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bậc</a:t>
            </a:r>
            <a:r>
              <a:rPr lang="en-US" b="1" dirty="0" smtClean="0">
                <a:solidFill>
                  <a:srgbClr val="FF0000"/>
                </a:solidFill>
              </a:rPr>
              <a:t> thang </a:t>
            </a:r>
            <a:r>
              <a:rPr lang="en-US" b="1" dirty="0" err="1" smtClean="0">
                <a:solidFill>
                  <a:srgbClr val="FF0000"/>
                </a:solidFill>
              </a:rPr>
              <a:t>đầu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giống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nhau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5.2: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C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ải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tiến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sinh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hoạt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bậc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thang-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4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bậc</a:t>
            </a:r>
            <a:endParaRPr lang="en-US" sz="3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305228"/>
              </p:ext>
            </p:extLst>
          </p:nvPr>
        </p:nvGraphicFramePr>
        <p:xfrm>
          <a:off x="858982" y="1219203"/>
          <a:ext cx="10404765" cy="538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982">
                  <a:extLst>
                    <a:ext uri="{9D8B030D-6E8A-4147-A177-3AD203B41FA5}">
                      <a16:colId xmlns:a16="http://schemas.microsoft.com/office/drawing/2014/main" val="2076482661"/>
                    </a:ext>
                  </a:extLst>
                </a:gridCol>
                <a:gridCol w="4732777">
                  <a:extLst>
                    <a:ext uri="{9D8B030D-6E8A-4147-A177-3AD203B41FA5}">
                      <a16:colId xmlns:a16="http://schemas.microsoft.com/office/drawing/2014/main" val="2891663233"/>
                    </a:ext>
                  </a:extLst>
                </a:gridCol>
                <a:gridCol w="4883006">
                  <a:extLst>
                    <a:ext uri="{9D8B030D-6E8A-4147-A177-3AD203B41FA5}">
                      <a16:colId xmlns:a16="http://schemas.microsoft.com/office/drawing/2014/main" val="2018685467"/>
                    </a:ext>
                  </a:extLst>
                </a:gridCol>
              </a:tblGrid>
              <a:tr h="13297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Nhóm đối tượng khách hàng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Tỷ lệ so với mức giá bán lẻ bình quân được điều chỉnh theo thẩm quyền (%)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4939051"/>
                  </a:ext>
                </a:extLst>
              </a:tr>
              <a:tr h="64197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bán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lẻ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điện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cho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4359909"/>
                  </a:ext>
                </a:extLst>
              </a:tr>
              <a:tr h="64197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4.1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Giá bán lẻ điện sinh hoạt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4488874"/>
                  </a:ext>
                </a:extLst>
              </a:tr>
              <a:tr h="64197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1: từ 0 – 100 kWh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95%</a:t>
                      </a:r>
                      <a:endParaRPr lang="en-US" sz="2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07794"/>
                  </a:ext>
                </a:extLst>
              </a:tr>
              <a:tr h="64197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2: từ 101-300 kWh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114%</a:t>
                      </a:r>
                      <a:endParaRPr lang="en-US" sz="2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039897"/>
                  </a:ext>
                </a:extLst>
              </a:tr>
              <a:tr h="64197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3: từ 301-600 kWh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135%</a:t>
                      </a:r>
                      <a:endParaRPr lang="en-US" sz="2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5204976"/>
                  </a:ext>
                </a:extLst>
              </a:tr>
              <a:tr h="64197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4: từ 601 trở lên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154%</a:t>
                      </a:r>
                      <a:endParaRPr lang="en-US" sz="2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531201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3.3.3 </a:t>
            </a:r>
            <a:r>
              <a:rPr lang="en-US" dirty="0" err="1" smtClean="0">
                <a:latin typeface="+mn-lt"/>
              </a:rPr>
              <a:t>Phương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án</a:t>
            </a:r>
            <a:r>
              <a:rPr lang="en-US" dirty="0" smtClean="0">
                <a:latin typeface="+mn-lt"/>
              </a:rPr>
              <a:t> 3 </a:t>
            </a:r>
            <a:r>
              <a:rPr lang="en-US" dirty="0" err="1" smtClean="0">
                <a:latin typeface="+mn-lt"/>
              </a:rPr>
              <a:t>bậc</a:t>
            </a:r>
            <a:r>
              <a:rPr lang="en-US" dirty="0" smtClean="0">
                <a:latin typeface="+mn-lt"/>
              </a:rPr>
              <a:t> thang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136073"/>
            <a:ext cx="9234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 smtClean="0"/>
              <a:t>Đề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xuất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phương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bậc</a:t>
            </a:r>
            <a:r>
              <a:rPr lang="en-US" sz="3200" b="1" dirty="0" smtClean="0"/>
              <a:t> thang </a:t>
            </a:r>
            <a:r>
              <a:rPr lang="en-US" sz="3200" b="1" dirty="0" err="1" smtClean="0"/>
              <a:t>sản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lượng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" y="1790699"/>
            <a:ext cx="11388437" cy="43191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3.3.3 </a:t>
            </a:r>
            <a:r>
              <a:rPr lang="en-US" dirty="0" err="1" smtClean="0">
                <a:latin typeface="+mn-lt"/>
              </a:rPr>
              <a:t>Phương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án</a:t>
            </a:r>
            <a:r>
              <a:rPr lang="en-US" dirty="0" smtClean="0">
                <a:latin typeface="+mn-lt"/>
              </a:rPr>
              <a:t> 3 </a:t>
            </a:r>
            <a:r>
              <a:rPr lang="en-US" dirty="0" err="1" smtClean="0">
                <a:latin typeface="+mn-lt"/>
              </a:rPr>
              <a:t>bậc</a:t>
            </a:r>
            <a:r>
              <a:rPr lang="en-US" dirty="0" smtClean="0">
                <a:latin typeface="+mn-lt"/>
              </a:rPr>
              <a:t> thang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116"/>
            <a:ext cx="10924309" cy="5412572"/>
          </a:xfrm>
        </p:spPr>
        <p:txBody>
          <a:bodyPr/>
          <a:lstStyle/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(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&lt; 6kV)</a:t>
            </a:r>
          </a:p>
          <a:p>
            <a:pPr lvl="1"/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thang: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 smtClean="0"/>
              <a:t>cấp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579493"/>
              </p:ext>
            </p:extLst>
          </p:nvPr>
        </p:nvGraphicFramePr>
        <p:xfrm>
          <a:off x="997528" y="2978725"/>
          <a:ext cx="10356273" cy="3661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8854">
                  <a:extLst>
                    <a:ext uri="{9D8B030D-6E8A-4147-A177-3AD203B41FA5}">
                      <a16:colId xmlns:a16="http://schemas.microsoft.com/office/drawing/2014/main" val="31715624"/>
                    </a:ext>
                  </a:extLst>
                </a:gridCol>
                <a:gridCol w="1848594">
                  <a:extLst>
                    <a:ext uri="{9D8B030D-6E8A-4147-A177-3AD203B41FA5}">
                      <a16:colId xmlns:a16="http://schemas.microsoft.com/office/drawing/2014/main" val="753119201"/>
                    </a:ext>
                  </a:extLst>
                </a:gridCol>
                <a:gridCol w="1848594">
                  <a:extLst>
                    <a:ext uri="{9D8B030D-6E8A-4147-A177-3AD203B41FA5}">
                      <a16:colId xmlns:a16="http://schemas.microsoft.com/office/drawing/2014/main" val="2411270056"/>
                    </a:ext>
                  </a:extLst>
                </a:gridCol>
                <a:gridCol w="1834355">
                  <a:extLst>
                    <a:ext uri="{9D8B030D-6E8A-4147-A177-3AD203B41FA5}">
                      <a16:colId xmlns:a16="http://schemas.microsoft.com/office/drawing/2014/main" val="1450413505"/>
                    </a:ext>
                  </a:extLst>
                </a:gridCol>
                <a:gridCol w="1805876">
                  <a:extLst>
                    <a:ext uri="{9D8B030D-6E8A-4147-A177-3AD203B41FA5}">
                      <a16:colId xmlns:a16="http://schemas.microsoft.com/office/drawing/2014/main" val="1861018705"/>
                    </a:ext>
                  </a:extLst>
                </a:gridCol>
              </a:tblGrid>
              <a:tr h="5401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Cơ cấu 3 bậc thang (kWh)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&lt;100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101-400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&gt; 400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1241104"/>
                  </a:ext>
                </a:extLst>
              </a:tr>
              <a:tr h="43436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Cơ cấu phụ tải cao thấp điểm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14.25%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41.37%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44.39%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8407487"/>
                  </a:ext>
                </a:extLst>
              </a:tr>
              <a:tr h="40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TĐ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20.27%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43.36%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36.37%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162559"/>
                  </a:ext>
                </a:extLst>
              </a:tr>
              <a:tr h="540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CĐ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24.11%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42.78%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33.12%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1699193"/>
                  </a:ext>
                </a:extLst>
              </a:tr>
              <a:tr h="5891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Cơ cấu giá cao thấp điểm &lt; 6 kV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104.7%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2852"/>
                  </a:ext>
                </a:extLst>
              </a:tr>
              <a:tr h="540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TĐ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87.1%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526405"/>
                  </a:ext>
                </a:extLst>
              </a:tr>
              <a:tr h="538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CĐ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112.5%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37530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3526" y="413450"/>
            <a:ext cx="3283529" cy="3299568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+mn-lt"/>
              </a:rPr>
              <a:t>Kết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quả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tính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toán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cơ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cấu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biểu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giá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sinh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hoạt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bậc</a:t>
            </a:r>
            <a:r>
              <a:rPr lang="en-US" sz="2800" dirty="0">
                <a:latin typeface="+mn-lt"/>
              </a:rPr>
              <a:t> thang – </a:t>
            </a:r>
            <a:r>
              <a:rPr lang="en-US" sz="2800" dirty="0" err="1">
                <a:latin typeface="+mn-lt"/>
              </a:rPr>
              <a:t>phương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án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3 </a:t>
            </a:r>
            <a:r>
              <a:rPr lang="en-US" sz="2800" dirty="0" err="1">
                <a:latin typeface="+mn-lt"/>
              </a:rPr>
              <a:t>bậc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04" y="177923"/>
            <a:ext cx="6329797" cy="66800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FF0000"/>
                </a:solidFill>
                <a:latin typeface="+mn-lt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toán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mức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từng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bậc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thang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bậc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103105"/>
              </p:ext>
            </p:extLst>
          </p:nvPr>
        </p:nvGraphicFramePr>
        <p:xfrm>
          <a:off x="838200" y="1371599"/>
          <a:ext cx="10688779" cy="5056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253">
                  <a:extLst>
                    <a:ext uri="{9D8B030D-6E8A-4147-A177-3AD203B41FA5}">
                      <a16:colId xmlns:a16="http://schemas.microsoft.com/office/drawing/2014/main" val="4268202065"/>
                    </a:ext>
                  </a:extLst>
                </a:gridCol>
                <a:gridCol w="2064271">
                  <a:extLst>
                    <a:ext uri="{9D8B030D-6E8A-4147-A177-3AD203B41FA5}">
                      <a16:colId xmlns:a16="http://schemas.microsoft.com/office/drawing/2014/main" val="418677981"/>
                    </a:ext>
                  </a:extLst>
                </a:gridCol>
                <a:gridCol w="1686001">
                  <a:extLst>
                    <a:ext uri="{9D8B030D-6E8A-4147-A177-3AD203B41FA5}">
                      <a16:colId xmlns:a16="http://schemas.microsoft.com/office/drawing/2014/main" val="4082712846"/>
                    </a:ext>
                  </a:extLst>
                </a:gridCol>
                <a:gridCol w="1523916">
                  <a:extLst>
                    <a:ext uri="{9D8B030D-6E8A-4147-A177-3AD203B41FA5}">
                      <a16:colId xmlns:a16="http://schemas.microsoft.com/office/drawing/2014/main" val="2835303877"/>
                    </a:ext>
                  </a:extLst>
                </a:gridCol>
                <a:gridCol w="1557637">
                  <a:extLst>
                    <a:ext uri="{9D8B030D-6E8A-4147-A177-3AD203B41FA5}">
                      <a16:colId xmlns:a16="http://schemas.microsoft.com/office/drawing/2014/main" val="2920650525"/>
                    </a:ext>
                  </a:extLst>
                </a:gridCol>
                <a:gridCol w="2166701">
                  <a:extLst>
                    <a:ext uri="{9D8B030D-6E8A-4147-A177-3AD203B41FA5}">
                      <a16:colId xmlns:a16="http://schemas.microsoft.com/office/drawing/2014/main" val="2149892322"/>
                    </a:ext>
                  </a:extLst>
                </a:gridCol>
              </a:tblGrid>
              <a:tr h="1902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Cơ cấu bậc thang (kWh/tháng)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Hộ &lt;100 kWh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Hộ từ 101-400 kWh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Hộ &gt;400 kWh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biểu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bậc</a:t>
                      </a:r>
                      <a:r>
                        <a:rPr lang="en-US" sz="2800" dirty="0">
                          <a:effectLst/>
                        </a:rPr>
                        <a:t> thang </a:t>
                      </a:r>
                      <a:r>
                        <a:rPr lang="en-US" sz="2800" dirty="0" err="1">
                          <a:effectLst/>
                        </a:rPr>
                        <a:t>theo</a:t>
                      </a:r>
                      <a:r>
                        <a:rPr lang="en-US" sz="2800" dirty="0">
                          <a:effectLst/>
                        </a:rPr>
                        <a:t> chi </a:t>
                      </a:r>
                      <a:r>
                        <a:rPr lang="en-US" sz="2800" dirty="0" err="1">
                          <a:effectLst/>
                        </a:rPr>
                        <a:t>phí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9627856"/>
                  </a:ext>
                </a:extLst>
              </a:tr>
              <a:tr h="108430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Mức giá tại các bậc thang của từng hộ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105.66%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90.26%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87.10%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94.34%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835894"/>
                  </a:ext>
                </a:extLst>
              </a:tr>
              <a:tr h="1084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2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108.46%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104.70%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106.58%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3739899"/>
                  </a:ext>
                </a:extLst>
              </a:tr>
              <a:tr h="986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3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112.38%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112.38%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83582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8" y="108651"/>
            <a:ext cx="10993582" cy="72043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rgbClr val="FF0000"/>
                </a:solidFill>
              </a:rPr>
              <a:t>Xây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dựng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phương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án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đánh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giá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tác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động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983674"/>
            <a:ext cx="11186201" cy="587432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cận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5 </a:t>
            </a:r>
            <a:r>
              <a:rPr lang="en-US" dirty="0" err="1" smtClean="0"/>
              <a:t>và</a:t>
            </a:r>
            <a:r>
              <a:rPr lang="en-US" dirty="0" smtClean="0"/>
              <a:t> 4 </a:t>
            </a:r>
            <a:r>
              <a:rPr lang="en-US" dirty="0" err="1" smtClean="0"/>
              <a:t>bậc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án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sở</a:t>
            </a:r>
            <a:r>
              <a:rPr lang="en-US" dirty="0"/>
              <a:t>: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SHBT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28 (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± 2%)</a:t>
            </a:r>
          </a:p>
          <a:p>
            <a:pPr lvl="1"/>
            <a:r>
              <a:rPr lang="en-US" dirty="0"/>
              <a:t> </a:t>
            </a:r>
            <a:r>
              <a:rPr lang="en-US" b="1" dirty="0" err="1">
                <a:solidFill>
                  <a:srgbClr val="002060"/>
                </a:solidFill>
              </a:rPr>
              <a:t>Phương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án</a:t>
            </a:r>
            <a:r>
              <a:rPr lang="en-US" b="1" dirty="0">
                <a:solidFill>
                  <a:srgbClr val="002060"/>
                </a:solidFill>
              </a:rPr>
              <a:t> I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Hoàn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theo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cấu</a:t>
            </a:r>
            <a:r>
              <a:rPr lang="en-US" dirty="0">
                <a:solidFill>
                  <a:srgbClr val="002060"/>
                </a:solidFill>
              </a:rPr>
              <a:t> chi </a:t>
            </a:r>
            <a:r>
              <a:rPr lang="en-US" dirty="0" err="1">
                <a:solidFill>
                  <a:srgbClr val="002060"/>
                </a:solidFill>
              </a:rPr>
              <a:t>phí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theo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đúng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quả</a:t>
            </a:r>
            <a:r>
              <a:rPr lang="en-US" dirty="0">
                <a:solidFill>
                  <a:srgbClr val="002060"/>
                </a:solidFill>
              </a:rPr>
              <a:t> chi phi </a:t>
            </a:r>
            <a:r>
              <a:rPr lang="en-US" dirty="0" err="1">
                <a:solidFill>
                  <a:srgbClr val="002060"/>
                </a:solidFill>
              </a:rPr>
              <a:t>phát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trung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bậc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hộ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dùng</a:t>
            </a:r>
            <a:r>
              <a:rPr lang="en-US" dirty="0">
                <a:solidFill>
                  <a:srgbClr val="002060"/>
                </a:solidFill>
              </a:rPr>
              <a:t> ở </a:t>
            </a:r>
            <a:r>
              <a:rPr lang="en-US" dirty="0" err="1">
                <a:solidFill>
                  <a:srgbClr val="002060"/>
                </a:solidFill>
              </a:rPr>
              <a:t>từng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bậc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Phương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án</a:t>
            </a:r>
            <a:r>
              <a:rPr lang="en-US" b="1" dirty="0">
                <a:solidFill>
                  <a:srgbClr val="002060"/>
                </a:solidFill>
              </a:rPr>
              <a:t> II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Cân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mục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định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bao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gồm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ánh</a:t>
            </a:r>
            <a:r>
              <a:rPr lang="en-US" dirty="0">
                <a:solidFill>
                  <a:srgbClr val="002060"/>
                </a:solidFill>
              </a:rPr>
              <a:t> chi </a:t>
            </a:r>
            <a:r>
              <a:rPr lang="en-US" dirty="0" err="1">
                <a:solidFill>
                  <a:srgbClr val="002060"/>
                </a:solidFill>
              </a:rPr>
              <a:t>phí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sử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hiệu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kiệm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hội</a:t>
            </a:r>
            <a:r>
              <a:rPr lang="en-US" dirty="0">
                <a:solidFill>
                  <a:srgbClr val="002060"/>
                </a:solidFill>
              </a:rPr>
              <a:t>: </a:t>
            </a:r>
          </a:p>
          <a:p>
            <a:pPr lvl="2"/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tiệm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ra.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buộc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905"/>
            <a:ext cx="12192001" cy="598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6128174"/>
            <a:ext cx="919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FF0000"/>
                </a:solidFill>
              </a:rPr>
              <a:t>Tác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đến</a:t>
            </a:r>
            <a:r>
              <a:rPr lang="en-US" b="1" dirty="0" smtClean="0">
                <a:solidFill>
                  <a:srgbClr val="FF0000"/>
                </a:solidFill>
              </a:rPr>
              <a:t> CPI hay </a:t>
            </a:r>
            <a:r>
              <a:rPr lang="en-US" b="1" dirty="0" err="1" smtClean="0">
                <a:solidFill>
                  <a:srgbClr val="FF0000"/>
                </a:solidFill>
              </a:rPr>
              <a:t>chính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sách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hỗ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chính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phủ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với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hộ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nghèo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án</a:t>
            </a:r>
            <a:r>
              <a:rPr lang="en-US" b="1" dirty="0" smtClean="0">
                <a:solidFill>
                  <a:srgbClr val="FF0000"/>
                </a:solidFill>
              </a:rPr>
              <a:t> 5 </a:t>
            </a:r>
            <a:r>
              <a:rPr lang="en-US" b="1" dirty="0" err="1" smtClean="0">
                <a:solidFill>
                  <a:srgbClr val="FF0000"/>
                </a:solidFill>
              </a:rPr>
              <a:t>bậc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vì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điều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chỉnh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bậc</a:t>
            </a:r>
            <a:r>
              <a:rPr lang="en-US" b="1" dirty="0" smtClean="0">
                <a:solidFill>
                  <a:srgbClr val="FF0000"/>
                </a:solidFill>
              </a:rPr>
              <a:t> thang </a:t>
            </a:r>
            <a:r>
              <a:rPr lang="en-US" b="1" dirty="0" err="1" smtClean="0">
                <a:solidFill>
                  <a:srgbClr val="FF0000"/>
                </a:solidFill>
              </a:rPr>
              <a:t>đầu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giống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nhau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594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177924"/>
            <a:ext cx="11436824" cy="720434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5.3: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tiến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sinh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hoạt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bậc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thang-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3 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bậc</a:t>
            </a:r>
            <a:endParaRPr lang="en-US" sz="30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434304"/>
              </p:ext>
            </p:extLst>
          </p:nvPr>
        </p:nvGraphicFramePr>
        <p:xfrm>
          <a:off x="803564" y="1260763"/>
          <a:ext cx="10557163" cy="51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538">
                  <a:extLst>
                    <a:ext uri="{9D8B030D-6E8A-4147-A177-3AD203B41FA5}">
                      <a16:colId xmlns:a16="http://schemas.microsoft.com/office/drawing/2014/main" val="4173479864"/>
                    </a:ext>
                  </a:extLst>
                </a:gridCol>
                <a:gridCol w="4802097">
                  <a:extLst>
                    <a:ext uri="{9D8B030D-6E8A-4147-A177-3AD203B41FA5}">
                      <a16:colId xmlns:a16="http://schemas.microsoft.com/office/drawing/2014/main" val="800019770"/>
                    </a:ext>
                  </a:extLst>
                </a:gridCol>
                <a:gridCol w="4954528">
                  <a:extLst>
                    <a:ext uri="{9D8B030D-6E8A-4147-A177-3AD203B41FA5}">
                      <a16:colId xmlns:a16="http://schemas.microsoft.com/office/drawing/2014/main" val="2164103350"/>
                    </a:ext>
                  </a:extLst>
                </a:gridCol>
              </a:tblGrid>
              <a:tr h="150154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Nhóm đối tượng khách hàng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Tỷ lệ so với mức giá bán lẻ bình quân được điều chỉnh theo thẩm quyền (%)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54780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Giá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bán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lẻ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điện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cho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sinh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0352177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4.1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Giá bán lẻ điện sinh hoạt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963757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1: từ 0 – 100 kWh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95%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4176960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2: từ 101-400 kWh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115%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243935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3: từ 401 kWh trở lên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152%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21685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tiễn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điện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55" y="898358"/>
            <a:ext cx="10515600" cy="4989847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tiễn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kinh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nghiệp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quốc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20908"/>
              </p:ext>
            </p:extLst>
          </p:nvPr>
        </p:nvGraphicFramePr>
        <p:xfrm>
          <a:off x="360218" y="1431656"/>
          <a:ext cx="11665527" cy="5200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4820">
                  <a:extLst>
                    <a:ext uri="{9D8B030D-6E8A-4147-A177-3AD203B41FA5}">
                      <a16:colId xmlns:a16="http://schemas.microsoft.com/office/drawing/2014/main" val="2627311342"/>
                    </a:ext>
                  </a:extLst>
                </a:gridCol>
                <a:gridCol w="1625892">
                  <a:extLst>
                    <a:ext uri="{9D8B030D-6E8A-4147-A177-3AD203B41FA5}">
                      <a16:colId xmlns:a16="http://schemas.microsoft.com/office/drawing/2014/main" val="4090353712"/>
                    </a:ext>
                  </a:extLst>
                </a:gridCol>
                <a:gridCol w="1625892">
                  <a:extLst>
                    <a:ext uri="{9D8B030D-6E8A-4147-A177-3AD203B41FA5}">
                      <a16:colId xmlns:a16="http://schemas.microsoft.com/office/drawing/2014/main" val="1431802759"/>
                    </a:ext>
                  </a:extLst>
                </a:gridCol>
                <a:gridCol w="1625892">
                  <a:extLst>
                    <a:ext uri="{9D8B030D-6E8A-4147-A177-3AD203B41FA5}">
                      <a16:colId xmlns:a16="http://schemas.microsoft.com/office/drawing/2014/main" val="1333944357"/>
                    </a:ext>
                  </a:extLst>
                </a:gridCol>
                <a:gridCol w="1625892">
                  <a:extLst>
                    <a:ext uri="{9D8B030D-6E8A-4147-A177-3AD203B41FA5}">
                      <a16:colId xmlns:a16="http://schemas.microsoft.com/office/drawing/2014/main" val="1780777207"/>
                    </a:ext>
                  </a:extLst>
                </a:gridCol>
                <a:gridCol w="1627139">
                  <a:extLst>
                    <a:ext uri="{9D8B030D-6E8A-4147-A177-3AD203B41FA5}">
                      <a16:colId xmlns:a16="http://schemas.microsoft.com/office/drawing/2014/main" val="515126395"/>
                    </a:ext>
                  </a:extLst>
                </a:gridCol>
              </a:tblGrid>
              <a:tr h="3056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Pháp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Malaysia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Thái</a:t>
                      </a:r>
                      <a:r>
                        <a:rPr lang="en-US" sz="1800" dirty="0">
                          <a:effectLst/>
                        </a:rPr>
                        <a:t> Lan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Hàn quốc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Úc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057031"/>
                  </a:ext>
                </a:extLst>
              </a:tr>
              <a:tr h="272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buôn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Chưa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Chưa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8060941"/>
                  </a:ext>
                </a:extLst>
              </a:tr>
              <a:tr h="272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Thị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lẻ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Không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Không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Không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926065"/>
                  </a:ext>
                </a:extLst>
              </a:tr>
              <a:tr h="272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Độc quyền khâu truyền tải và phân phối điện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936903"/>
                  </a:ext>
                </a:extLst>
              </a:tr>
              <a:tr h="272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Định giá điện theo chi phí biên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1834618"/>
                  </a:ext>
                </a:extLst>
              </a:tr>
              <a:tr h="272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Giá điện 2 thành phần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2537916"/>
                  </a:ext>
                </a:extLst>
              </a:tr>
              <a:tr h="272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Giá điện theo thời gian trong ngày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5861684"/>
                  </a:ext>
                </a:extLst>
              </a:tr>
              <a:tr h="272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Giá theo cấp điện áp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9771974"/>
                  </a:ext>
                </a:extLst>
              </a:tr>
              <a:tr h="272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Giá sinh hoạt bậc thang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Không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+ </a:t>
                      </a:r>
                      <a:r>
                        <a:rPr lang="en-US" sz="1800" dirty="0" err="1">
                          <a:effectLst/>
                        </a:rPr>
                        <a:t>đồng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giá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6348776"/>
                  </a:ext>
                </a:extLst>
              </a:tr>
              <a:tr h="272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Giá theo mục đích sử dụng điện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 – Độ lớn hộ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Có- Đa dạng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Có- Đa dạng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Có- Đa dạng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Đa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dạng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4703399"/>
                  </a:ext>
                </a:extLst>
              </a:tr>
              <a:tr h="272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Điều chỉnh giá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Định kỳ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Định kỳ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Định kỳ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Định kỳ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Thị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trường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9245847"/>
                  </a:ext>
                </a:extLst>
              </a:tr>
              <a:tr h="272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Cơ chế giá khuyến khích NLTT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3673858"/>
                  </a:ext>
                </a:extLst>
              </a:tr>
              <a:tr h="3056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Giá điện theo mùa/vùng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Không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Không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Không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4168966"/>
                  </a:ext>
                </a:extLst>
              </a:tr>
              <a:tr h="3056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Khoản thu phí cố định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Không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Không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Không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1386127"/>
                  </a:ext>
                </a:extLst>
              </a:tr>
              <a:tr h="3056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Bù chéo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Không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Không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Không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Có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Không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056322"/>
                  </a:ext>
                </a:extLst>
              </a:tr>
              <a:tr h="3056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Chính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xã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hội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Không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Không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Không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868361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3.3.4 So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sánh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lựa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án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đề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xuất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SHBT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73" y="1187116"/>
            <a:ext cx="11000509" cy="543535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600" dirty="0" smtClean="0"/>
              <a:t> </a:t>
            </a:r>
            <a:r>
              <a:rPr lang="en-US" sz="3600" dirty="0" err="1" smtClean="0"/>
              <a:t>Cả</a:t>
            </a:r>
            <a:r>
              <a:rPr lang="en-US" sz="3600" dirty="0" smtClean="0"/>
              <a:t> 3 </a:t>
            </a:r>
            <a:r>
              <a:rPr lang="en-US" sz="3600" dirty="0" err="1" smtClean="0"/>
              <a:t>phương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án</a:t>
            </a:r>
            <a:r>
              <a:rPr lang="en-US" sz="3600" dirty="0" smtClean="0"/>
              <a:t> </a:t>
            </a:r>
            <a:r>
              <a:rPr lang="en-US" sz="3600" dirty="0" err="1" smtClean="0"/>
              <a:t>đều</a:t>
            </a:r>
            <a:r>
              <a:rPr lang="en-US" sz="3600" dirty="0" smtClean="0"/>
              <a:t> </a:t>
            </a:r>
            <a:r>
              <a:rPr lang="en-US" sz="3600" dirty="0" err="1" smtClean="0"/>
              <a:t>không</a:t>
            </a:r>
            <a:r>
              <a:rPr lang="en-US" sz="3600" dirty="0" smtClean="0"/>
              <a:t> </a:t>
            </a:r>
            <a:r>
              <a:rPr lang="en-US" sz="3600" dirty="0" err="1" smtClean="0"/>
              <a:t>gây</a:t>
            </a:r>
            <a:r>
              <a:rPr lang="en-US" sz="3600" dirty="0" smtClean="0"/>
              <a:t> </a:t>
            </a:r>
            <a:r>
              <a:rPr lang="en-US" sz="3600" dirty="0" err="1" smtClean="0"/>
              <a:t>tác</a:t>
            </a:r>
            <a:r>
              <a:rPr lang="en-US" sz="3600" dirty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</a:t>
            </a:r>
            <a:r>
              <a:rPr lang="en-US" sz="3600" dirty="0" err="1" smtClean="0"/>
              <a:t>nhiều</a:t>
            </a:r>
            <a:r>
              <a:rPr lang="en-US" sz="3600" dirty="0" smtClean="0"/>
              <a:t> </a:t>
            </a:r>
            <a:r>
              <a:rPr lang="en-US" sz="3600" dirty="0" err="1" smtClean="0"/>
              <a:t>đến</a:t>
            </a:r>
            <a:r>
              <a:rPr lang="en-US" sz="3600" dirty="0" smtClean="0"/>
              <a:t> </a:t>
            </a:r>
            <a:r>
              <a:rPr lang="en-US" sz="3600" dirty="0" err="1" smtClean="0"/>
              <a:t>hộ</a:t>
            </a:r>
            <a:r>
              <a:rPr lang="en-US" sz="3600" dirty="0" smtClean="0"/>
              <a:t> </a:t>
            </a:r>
            <a:r>
              <a:rPr lang="en-US" sz="3600" dirty="0" err="1" smtClean="0"/>
              <a:t>tiêu</a:t>
            </a:r>
            <a:r>
              <a:rPr lang="en-US" sz="3600" dirty="0" smtClean="0"/>
              <a:t> </a:t>
            </a:r>
            <a:r>
              <a:rPr lang="en-US" sz="3600" dirty="0" err="1" smtClean="0"/>
              <a:t>dùng</a:t>
            </a:r>
            <a:r>
              <a:rPr lang="en-US" sz="3600" dirty="0" smtClean="0"/>
              <a:t>, </a:t>
            </a:r>
            <a:r>
              <a:rPr lang="en-US" sz="3600" dirty="0" err="1" smtClean="0"/>
              <a:t>xã</a:t>
            </a:r>
            <a:r>
              <a:rPr lang="en-US" sz="3600" dirty="0" smtClean="0"/>
              <a:t> </a:t>
            </a:r>
            <a:r>
              <a:rPr lang="en-US" sz="3600" dirty="0" err="1" smtClean="0"/>
              <a:t>hội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doanh</a:t>
            </a:r>
            <a:r>
              <a:rPr lang="en-US" sz="3600" dirty="0" smtClean="0"/>
              <a:t> </a:t>
            </a:r>
            <a:r>
              <a:rPr lang="en-US" sz="3600" dirty="0" err="1" smtClean="0"/>
              <a:t>thu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EVN </a:t>
            </a:r>
            <a:r>
              <a:rPr lang="en-US" sz="3600" dirty="0" err="1" smtClean="0"/>
              <a:t>giảm</a:t>
            </a:r>
            <a:r>
              <a:rPr lang="en-US" sz="3600" dirty="0" smtClean="0"/>
              <a:t> </a:t>
            </a:r>
            <a:r>
              <a:rPr lang="en-US" sz="3600" dirty="0" err="1" smtClean="0"/>
              <a:t>nhẹ</a:t>
            </a:r>
            <a:endParaRPr lang="en-US" sz="3600" dirty="0" smtClean="0"/>
          </a:p>
          <a:p>
            <a:pPr lvl="0"/>
            <a:r>
              <a:rPr lang="en-US" sz="3600" dirty="0" smtClean="0"/>
              <a:t> </a:t>
            </a:r>
            <a:r>
              <a:rPr lang="en-US" sz="3600" dirty="0" err="1" smtClean="0"/>
              <a:t>Phương</a:t>
            </a:r>
            <a:r>
              <a:rPr lang="en-US" sz="3600" dirty="0" smtClean="0"/>
              <a:t> </a:t>
            </a:r>
            <a:r>
              <a:rPr lang="en-US" sz="3600" dirty="0" err="1"/>
              <a:t>án</a:t>
            </a:r>
            <a:r>
              <a:rPr lang="en-US" sz="3600" dirty="0"/>
              <a:t> 3 </a:t>
            </a:r>
            <a:r>
              <a:rPr lang="en-US" sz="3600" dirty="0" err="1"/>
              <a:t>bậc</a:t>
            </a:r>
            <a:r>
              <a:rPr lang="en-US" sz="3600" dirty="0"/>
              <a:t> </a:t>
            </a:r>
            <a:r>
              <a:rPr lang="en-US" sz="3600" dirty="0" err="1"/>
              <a:t>triển</a:t>
            </a:r>
            <a:r>
              <a:rPr lang="en-US" sz="3600" dirty="0"/>
              <a:t> </a:t>
            </a:r>
            <a:r>
              <a:rPr lang="en-US" sz="3600" dirty="0" err="1"/>
              <a:t>khai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tế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giản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4 </a:t>
            </a:r>
            <a:r>
              <a:rPr lang="en-US" sz="3600" dirty="0" err="1" smtClean="0"/>
              <a:t>bậc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5 </a:t>
            </a:r>
            <a:r>
              <a:rPr lang="en-US" sz="3600" dirty="0" err="1" smtClean="0"/>
              <a:t>bậc</a:t>
            </a:r>
            <a:r>
              <a:rPr lang="en-US" sz="3600" dirty="0" smtClean="0"/>
              <a:t>. </a:t>
            </a:r>
            <a:r>
              <a:rPr lang="en-US" sz="3600" dirty="0" err="1" smtClean="0"/>
              <a:t>Tuy</a:t>
            </a:r>
            <a:r>
              <a:rPr lang="en-US" sz="3600" dirty="0" smtClean="0"/>
              <a:t> </a:t>
            </a:r>
            <a:r>
              <a:rPr lang="en-US" sz="3600" dirty="0" err="1" smtClean="0"/>
              <a:t>nhiên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phương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án</a:t>
            </a:r>
            <a:r>
              <a:rPr lang="en-US" sz="3600" dirty="0" smtClean="0"/>
              <a:t> </a:t>
            </a:r>
            <a:r>
              <a:rPr lang="en-US" sz="3600" dirty="0" err="1" smtClean="0"/>
              <a:t>mà</a:t>
            </a:r>
            <a:r>
              <a:rPr lang="en-US" sz="3600" dirty="0" smtClean="0"/>
              <a:t> </a:t>
            </a:r>
            <a:r>
              <a:rPr lang="en-US" sz="3600" dirty="0" err="1" smtClean="0"/>
              <a:t>hộ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101-200 kWh </a:t>
            </a:r>
            <a:r>
              <a:rPr lang="en-US" sz="3600" dirty="0" err="1" smtClean="0"/>
              <a:t>sẽ</a:t>
            </a:r>
            <a:r>
              <a:rPr lang="en-US" sz="3600" dirty="0" smtClean="0"/>
              <a:t> </a:t>
            </a:r>
            <a:r>
              <a:rPr lang="en-US" sz="3600" dirty="0" err="1" smtClean="0"/>
              <a:t>trả</a:t>
            </a:r>
            <a:r>
              <a:rPr lang="en-US" sz="3600" dirty="0" smtClean="0"/>
              <a:t> chi </a:t>
            </a:r>
            <a:r>
              <a:rPr lang="en-US" sz="3600" dirty="0" err="1" smtClean="0"/>
              <a:t>phí</a:t>
            </a:r>
            <a:r>
              <a:rPr lang="en-US" sz="3600" dirty="0" smtClean="0"/>
              <a:t> </a:t>
            </a:r>
            <a:r>
              <a:rPr lang="en-US" sz="3600" dirty="0" err="1" smtClean="0"/>
              <a:t>tăng</a:t>
            </a:r>
            <a:r>
              <a:rPr lang="en-US" sz="3600" dirty="0" smtClean="0"/>
              <a:t> </a:t>
            </a:r>
            <a:r>
              <a:rPr lang="en-US" sz="3600" dirty="0" err="1" smtClean="0"/>
              <a:t>nhiều</a:t>
            </a:r>
            <a:r>
              <a:rPr lang="en-US" sz="3600" dirty="0" smtClean="0"/>
              <a:t> </a:t>
            </a:r>
            <a:r>
              <a:rPr lang="en-US" sz="3600" dirty="0" err="1" smtClean="0"/>
              <a:t>nhất</a:t>
            </a:r>
            <a:r>
              <a:rPr lang="en-US" sz="3600" dirty="0" smtClean="0"/>
              <a:t>.</a:t>
            </a:r>
            <a:endParaRPr lang="en-US" sz="3600" dirty="0"/>
          </a:p>
          <a:p>
            <a:pPr lvl="0"/>
            <a:r>
              <a:rPr lang="en-US" sz="3600" dirty="0" smtClean="0"/>
              <a:t> </a:t>
            </a:r>
            <a:r>
              <a:rPr lang="en-US" sz="3600" dirty="0" err="1" smtClean="0"/>
              <a:t>Phương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án</a:t>
            </a:r>
            <a:r>
              <a:rPr lang="en-US" sz="3600" dirty="0" smtClean="0"/>
              <a:t> 5 </a:t>
            </a:r>
            <a:r>
              <a:rPr lang="en-US" sz="3600" dirty="0" err="1" smtClean="0"/>
              <a:t>bậc</a:t>
            </a:r>
            <a:r>
              <a:rPr lang="en-US" sz="3600" dirty="0" smtClean="0"/>
              <a:t> </a:t>
            </a:r>
            <a:r>
              <a:rPr lang="en-US" sz="3600" dirty="0" err="1" smtClean="0"/>
              <a:t>phù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 </a:t>
            </a:r>
            <a:r>
              <a:rPr lang="en-US" sz="3600" dirty="0" err="1" smtClean="0"/>
              <a:t>cả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mục</a:t>
            </a:r>
            <a:r>
              <a:rPr lang="en-US" sz="3600" dirty="0" smtClean="0"/>
              <a:t> </a:t>
            </a:r>
            <a:r>
              <a:rPr lang="en-US" sz="3600" dirty="0" err="1" smtClean="0"/>
              <a:t>tiêu</a:t>
            </a:r>
            <a:r>
              <a:rPr lang="en-US" sz="3600" dirty="0" smtClean="0"/>
              <a:t> </a:t>
            </a:r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giá</a:t>
            </a:r>
            <a:r>
              <a:rPr lang="en-US" sz="3600" dirty="0" smtClean="0"/>
              <a:t>: </a:t>
            </a:r>
          </a:p>
          <a:p>
            <a:pPr lvl="1"/>
            <a:r>
              <a:rPr lang="en-US" sz="3200" dirty="0" err="1" smtClean="0">
                <a:solidFill>
                  <a:srgbClr val="C00000"/>
                </a:solidFill>
              </a:rPr>
              <a:t>Hộ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tiêu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dùng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bậc</a:t>
            </a:r>
            <a:r>
              <a:rPr lang="en-US" sz="3200" dirty="0" smtClean="0">
                <a:solidFill>
                  <a:srgbClr val="C00000"/>
                </a:solidFill>
              </a:rPr>
              <a:t> 101-200 kWh/</a:t>
            </a:r>
            <a:r>
              <a:rPr lang="en-US" sz="3200" dirty="0" err="1" smtClean="0">
                <a:solidFill>
                  <a:srgbClr val="C00000"/>
                </a:solidFill>
              </a:rPr>
              <a:t>tháng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chịu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tác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ít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nhất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</a:rPr>
              <a:t> 3 </a:t>
            </a:r>
            <a:r>
              <a:rPr lang="en-US" sz="3200" dirty="0" err="1" smtClean="0">
                <a:solidFill>
                  <a:srgbClr val="C00000"/>
                </a:solidFill>
              </a:rPr>
              <a:t>phương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án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3200" dirty="0" err="1" smtClean="0">
                <a:solidFill>
                  <a:srgbClr val="C00000"/>
                </a:solidFill>
              </a:rPr>
              <a:t>Việc</a:t>
            </a:r>
            <a:r>
              <a:rPr lang="en-US" sz="3200" dirty="0" smtClean="0">
                <a:solidFill>
                  <a:srgbClr val="C00000"/>
                </a:solidFill>
              </a:rPr>
              <a:t> chia </a:t>
            </a:r>
            <a:r>
              <a:rPr lang="en-US" sz="3200" dirty="0" err="1" smtClean="0">
                <a:solidFill>
                  <a:srgbClr val="C00000"/>
                </a:solidFill>
              </a:rPr>
              <a:t>các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bậc</a:t>
            </a:r>
            <a:r>
              <a:rPr lang="en-US" sz="3200" dirty="0" smtClean="0">
                <a:solidFill>
                  <a:srgbClr val="C00000"/>
                </a:solidFill>
              </a:rPr>
              <a:t> thang </a:t>
            </a:r>
            <a:r>
              <a:rPr lang="en-US" sz="3200" dirty="0" err="1" smtClean="0">
                <a:solidFill>
                  <a:srgbClr val="C00000"/>
                </a:solidFill>
              </a:rPr>
              <a:t>dùng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nhiều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điện</a:t>
            </a:r>
            <a:r>
              <a:rPr lang="en-US" sz="3200" dirty="0" smtClean="0">
                <a:solidFill>
                  <a:srgbClr val="C00000"/>
                </a:solidFill>
              </a:rPr>
              <a:t> chi </a:t>
            </a:r>
            <a:r>
              <a:rPr lang="en-US" sz="3200" dirty="0" err="1" smtClean="0">
                <a:solidFill>
                  <a:srgbClr val="C00000"/>
                </a:solidFill>
              </a:rPr>
              <a:t>tiết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hơn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cũng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phù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hợp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hơn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với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đặc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điểm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tiêu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dùng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</a:rPr>
              <a:t> nay. </a:t>
            </a:r>
          </a:p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5 </a:t>
            </a:r>
            <a:r>
              <a:rPr lang="en-US" sz="3200" dirty="0" err="1" smtClean="0">
                <a:solidFill>
                  <a:srgbClr val="C00000"/>
                </a:solidFill>
              </a:rPr>
              <a:t>bậc</a:t>
            </a:r>
            <a:r>
              <a:rPr lang="en-US" sz="3200" dirty="0" smtClean="0">
                <a:solidFill>
                  <a:srgbClr val="C00000"/>
                </a:solidFill>
              </a:rPr>
              <a:t> thang </a:t>
            </a:r>
            <a:r>
              <a:rPr lang="en-US" sz="3200" dirty="0" err="1" smtClean="0">
                <a:solidFill>
                  <a:srgbClr val="C00000"/>
                </a:solidFill>
              </a:rPr>
              <a:t>sản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lượng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cũng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phù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hợp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với</a:t>
            </a:r>
            <a:r>
              <a:rPr lang="en-US" sz="3200" dirty="0" smtClean="0">
                <a:solidFill>
                  <a:srgbClr val="C00000"/>
                </a:solidFill>
              </a:rPr>
              <a:t> 5 </a:t>
            </a:r>
            <a:r>
              <a:rPr lang="en-US" sz="3200" dirty="0" err="1" smtClean="0">
                <a:solidFill>
                  <a:srgbClr val="C00000"/>
                </a:solidFill>
              </a:rPr>
              <a:t>bậc</a:t>
            </a:r>
            <a:r>
              <a:rPr lang="en-US" sz="3200" dirty="0" smtClean="0">
                <a:solidFill>
                  <a:srgbClr val="C00000"/>
                </a:solidFill>
              </a:rPr>
              <a:t> thang </a:t>
            </a:r>
            <a:r>
              <a:rPr lang="en-US" sz="3200" dirty="0" err="1" smtClean="0">
                <a:solidFill>
                  <a:srgbClr val="C00000"/>
                </a:solidFill>
              </a:rPr>
              <a:t>thu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nhập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hộ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gia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đình</a:t>
            </a:r>
            <a:endParaRPr lang="en-US" sz="32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srgbClr val="FF0000"/>
                </a:solidFill>
              </a:rPr>
              <a:t>ĐỀ XUẤT CUỐI CÙNG: PHƯƠNG ÁN </a:t>
            </a:r>
            <a:r>
              <a:rPr lang="en-US" sz="3600" b="1" u="sng" dirty="0" smtClean="0">
                <a:solidFill>
                  <a:srgbClr val="FF0000"/>
                </a:solidFill>
              </a:rPr>
              <a:t>5 </a:t>
            </a:r>
            <a:r>
              <a:rPr lang="en-US" sz="3600" b="1" u="sng" dirty="0">
                <a:solidFill>
                  <a:srgbClr val="FF0000"/>
                </a:solidFill>
              </a:rPr>
              <a:t>BẬC THANG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28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6" y="175766"/>
            <a:ext cx="12063484" cy="364561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3.4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Tổng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hợp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xuất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cải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tiến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QĐ 28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định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biểu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bán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lẻ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+mn-lt"/>
              </a:rPr>
              <a:t>điện</a:t>
            </a:r>
            <a:endParaRPr lang="en-US" sz="3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954"/>
            <a:ext cx="6054436" cy="4866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436" y="1327438"/>
            <a:ext cx="6040582" cy="4352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436" y="825211"/>
            <a:ext cx="6040582" cy="457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7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78"/>
            <a:ext cx="10515600" cy="72043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TỔNG HỢP TÁC ĐỘNG CỦA QĐ 28 ĐIỀU CHỈNH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03005"/>
              </p:ext>
            </p:extLst>
          </p:nvPr>
        </p:nvGraphicFramePr>
        <p:xfrm>
          <a:off x="1011383" y="1039089"/>
          <a:ext cx="10342416" cy="5195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1586">
                  <a:extLst>
                    <a:ext uri="{9D8B030D-6E8A-4147-A177-3AD203B41FA5}">
                      <a16:colId xmlns:a16="http://schemas.microsoft.com/office/drawing/2014/main" val="3495989156"/>
                    </a:ext>
                  </a:extLst>
                </a:gridCol>
                <a:gridCol w="2333610">
                  <a:extLst>
                    <a:ext uri="{9D8B030D-6E8A-4147-A177-3AD203B41FA5}">
                      <a16:colId xmlns:a16="http://schemas.microsoft.com/office/drawing/2014/main" val="3113656258"/>
                    </a:ext>
                  </a:extLst>
                </a:gridCol>
                <a:gridCol w="2333610">
                  <a:extLst>
                    <a:ext uri="{9D8B030D-6E8A-4147-A177-3AD203B41FA5}">
                      <a16:colId xmlns:a16="http://schemas.microsoft.com/office/drawing/2014/main" val="67247353"/>
                    </a:ext>
                  </a:extLst>
                </a:gridCol>
                <a:gridCol w="2333610">
                  <a:extLst>
                    <a:ext uri="{9D8B030D-6E8A-4147-A177-3AD203B41FA5}">
                      <a16:colId xmlns:a16="http://schemas.microsoft.com/office/drawing/2014/main" val="109847961"/>
                    </a:ext>
                  </a:extLst>
                </a:gridCol>
              </a:tblGrid>
              <a:tr h="1825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TỔNG HỢP ĐÁNH GIÁ TÁC ĐỘNG CỦA BIỂU GIÁ ĐỀ XUÁT CẢI TIẾN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Cơ cấu điện năng thương phẩm năm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CƠ CẤU DOANH THU THEO BIỂU GIÁ QĐ 28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CƠ CẤU DOANH THU THEO BIỂU GIÁ CẢI TIẾN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283830"/>
                  </a:ext>
                </a:extLst>
              </a:tr>
              <a:tr h="673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Hộ sản xuất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58.93%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52.76%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</a:rPr>
                        <a:t>54.69%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6025805"/>
                  </a:ext>
                </a:extLst>
              </a:tr>
              <a:tr h="673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Hộ kinh doanh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7.06%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10.49%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</a:rPr>
                        <a:t>9.22%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5300545"/>
                  </a:ext>
                </a:extLst>
              </a:tr>
              <a:tr h="673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Hộ HCSN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4.06%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3.94%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</a:rPr>
                        <a:t>4.07%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0357159"/>
                  </a:ext>
                </a:extLst>
              </a:tr>
              <a:tr h="673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Hộ sinh hoạt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29.95%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32.81%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</a:rPr>
                        <a:t>32.02%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6240988"/>
                  </a:ext>
                </a:extLst>
              </a:tr>
              <a:tr h="673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u="sng">
                          <a:effectLst/>
                        </a:rPr>
                        <a:t>Tổng 4 hộ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u="sng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u="sng" dirty="0">
                          <a:effectLst/>
                        </a:rPr>
                        <a:t>100%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236606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508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3.5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Nghiên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cứu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cải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tiến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riêng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sinh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bậc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thang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cận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3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thang: 5 </a:t>
            </a:r>
            <a:r>
              <a:rPr lang="en-US" dirty="0" err="1" smtClean="0"/>
              <a:t>bậc</a:t>
            </a:r>
            <a:r>
              <a:rPr lang="en-US" dirty="0" smtClean="0"/>
              <a:t>, 4 </a:t>
            </a:r>
            <a:r>
              <a:rPr lang="en-US" dirty="0" err="1" smtClean="0"/>
              <a:t>bậc</a:t>
            </a:r>
            <a:r>
              <a:rPr lang="en-US" dirty="0" smtClean="0"/>
              <a:t>, 3 </a:t>
            </a:r>
            <a:r>
              <a:rPr lang="en-US" dirty="0" err="1" smtClean="0"/>
              <a:t>bậc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28.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do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: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28.</a:t>
            </a:r>
          </a:p>
          <a:p>
            <a:r>
              <a:rPr lang="en-US" dirty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Phương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án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đề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xuất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</a:rPr>
              <a:t>tương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tự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là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phương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án</a:t>
            </a:r>
            <a:r>
              <a:rPr lang="en-US" b="1" dirty="0" smtClean="0">
                <a:solidFill>
                  <a:srgbClr val="C00000"/>
                </a:solidFill>
              </a:rPr>
              <a:t> 5 </a:t>
            </a:r>
            <a:r>
              <a:rPr lang="en-US" b="1" dirty="0" err="1" smtClean="0">
                <a:solidFill>
                  <a:srgbClr val="C00000"/>
                </a:solidFill>
              </a:rPr>
              <a:t>bậc</a:t>
            </a:r>
            <a:r>
              <a:rPr lang="en-US" b="1" dirty="0" smtClean="0">
                <a:solidFill>
                  <a:srgbClr val="C00000"/>
                </a:solidFill>
              </a:rPr>
              <a:t> thang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43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924"/>
            <a:ext cx="10515600" cy="334694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5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bậc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thang: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động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37" y="692727"/>
            <a:ext cx="11707090" cy="5943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65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924"/>
            <a:ext cx="10515600" cy="4732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thang: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động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91" y="775855"/>
            <a:ext cx="11471563" cy="58050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817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924"/>
            <a:ext cx="10515600" cy="3485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3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thang: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động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57249"/>
            <a:ext cx="11679382" cy="55712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147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án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đề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xuất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cuối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cải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tiến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riêng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SHBT)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102772"/>
              </p:ext>
            </p:extLst>
          </p:nvPr>
        </p:nvGraphicFramePr>
        <p:xfrm>
          <a:off x="955961" y="1094506"/>
          <a:ext cx="10397838" cy="5630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457">
                  <a:extLst>
                    <a:ext uri="{9D8B030D-6E8A-4147-A177-3AD203B41FA5}">
                      <a16:colId xmlns:a16="http://schemas.microsoft.com/office/drawing/2014/main" val="66002659"/>
                    </a:ext>
                  </a:extLst>
                </a:gridCol>
                <a:gridCol w="4729626">
                  <a:extLst>
                    <a:ext uri="{9D8B030D-6E8A-4147-A177-3AD203B41FA5}">
                      <a16:colId xmlns:a16="http://schemas.microsoft.com/office/drawing/2014/main" val="187454140"/>
                    </a:ext>
                  </a:extLst>
                </a:gridCol>
                <a:gridCol w="4879755">
                  <a:extLst>
                    <a:ext uri="{9D8B030D-6E8A-4147-A177-3AD203B41FA5}">
                      <a16:colId xmlns:a16="http://schemas.microsoft.com/office/drawing/2014/main" val="1202422586"/>
                    </a:ext>
                  </a:extLst>
                </a:gridCol>
              </a:tblGrid>
              <a:tr h="121161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Nhóm đối tượng khách hàng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Tỷ lệ so với mức giá bán lẻ bình quân được điều chỉnh theo thẩm quyền (%)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9613317"/>
                  </a:ext>
                </a:extLst>
              </a:tr>
              <a:tr h="5849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Giá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bán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lẻ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điện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cho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sinh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1517874"/>
                  </a:ext>
                </a:extLst>
              </a:tr>
              <a:tr h="5849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4.1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Giá bán lẻ điện sinh hoạt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8813041"/>
                  </a:ext>
                </a:extLst>
              </a:tr>
              <a:tr h="5849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1: từ 0 – 100 kWh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95%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4001574"/>
                  </a:ext>
                </a:extLst>
              </a:tr>
              <a:tr h="5849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2: từ 101-200 kWh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113%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3769860"/>
                  </a:ext>
                </a:extLst>
              </a:tr>
              <a:tr h="5849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3: từ 201-400 kWh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137%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2352902"/>
                  </a:ext>
                </a:extLst>
              </a:tr>
              <a:tr h="5849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4: từ 401-700 kWh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151%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2511584"/>
                  </a:ext>
                </a:extLst>
              </a:tr>
              <a:tr h="5849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Bậc 5: Từ 701 kWh trở lên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u="sng" dirty="0">
                          <a:effectLst/>
                        </a:rPr>
                        <a:t>156%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826062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996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05"/>
            <a:ext cx="10515600" cy="72043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4 - KẾT LUẬN ĐỀ ÁN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011382"/>
            <a:ext cx="11305309" cy="5611091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3800" b="1" dirty="0" smtClean="0">
                <a:solidFill>
                  <a:srgbClr val="C00000"/>
                </a:solidFill>
              </a:rPr>
              <a:t>4.1 </a:t>
            </a:r>
            <a:r>
              <a:rPr lang="en-US" sz="3800" b="1" dirty="0" err="1" smtClean="0">
                <a:solidFill>
                  <a:srgbClr val="C00000"/>
                </a:solidFill>
              </a:rPr>
              <a:t>Các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kết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quả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cải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tiến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cơ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cấu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biểu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giá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bán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lẻ</a:t>
            </a:r>
            <a:endParaRPr lang="en-US" sz="38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US" b="1" dirty="0" smtClean="0"/>
              <a:t>(1)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siêu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220 </a:t>
            </a:r>
            <a:r>
              <a:rPr lang="en-US" dirty="0" smtClean="0"/>
              <a:t>kV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3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: Cao </a:t>
            </a:r>
            <a:r>
              <a:rPr lang="en-US" dirty="0" err="1"/>
              <a:t>áp</a:t>
            </a:r>
            <a:r>
              <a:rPr lang="en-US" dirty="0"/>
              <a:t> (110 kV),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(</a:t>
            </a:r>
            <a:r>
              <a:rPr lang="en-US" dirty="0" err="1"/>
              <a:t>từ</a:t>
            </a:r>
            <a:r>
              <a:rPr lang="en-US" dirty="0"/>
              <a:t> 6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110 </a:t>
            </a:r>
            <a:r>
              <a:rPr lang="en-US" dirty="0" smtClean="0"/>
              <a:t>k</a:t>
            </a:r>
            <a:r>
              <a:rPr lang="en-US" dirty="0"/>
              <a:t>V</a:t>
            </a:r>
            <a:r>
              <a:rPr lang="en-US" dirty="0" smtClean="0"/>
              <a:t>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&lt; 6 kV;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(2)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HCSN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1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áp</a:t>
            </a: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(3)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 </a:t>
            </a:r>
            <a:r>
              <a:rPr lang="en-US" dirty="0" err="1"/>
              <a:t>còn</a:t>
            </a:r>
            <a:r>
              <a:rPr lang="en-US" dirty="0"/>
              <a:t> 5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ở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 smtClean="0"/>
              <a:t>hơn</a:t>
            </a:r>
            <a:r>
              <a:rPr lang="en-US" dirty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.</a:t>
            </a: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(4)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múi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thang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.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4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smtClean="0"/>
              <a:t>28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,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hài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r>
              <a:rPr lang="en-US" b="1" dirty="0" smtClean="0"/>
              <a:t>(5)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thang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1 logic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07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4.2 </a:t>
            </a:r>
            <a:r>
              <a:rPr lang="en-US" sz="3200" dirty="0" err="1" smtClean="0">
                <a:solidFill>
                  <a:srgbClr val="C00000"/>
                </a:solidFill>
                <a:latin typeface="+mn-lt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n-lt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 ý </a:t>
            </a:r>
            <a:r>
              <a:rPr lang="en-US" sz="3200" dirty="0" err="1" smtClean="0">
                <a:solidFill>
                  <a:srgbClr val="C00000"/>
                </a:solidFill>
                <a:latin typeface="+mn-lt"/>
              </a:rPr>
              <a:t>kiến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n-lt"/>
              </a:rPr>
              <a:t>kiến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n-lt"/>
              </a:rPr>
              <a:t>nghị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/>
              <a:t>(1)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: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nay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10-12%</a:t>
            </a:r>
          </a:p>
          <a:p>
            <a:pPr marL="0" indent="0">
              <a:buNone/>
            </a:pPr>
            <a:r>
              <a:rPr lang="en-US" dirty="0" smtClean="0"/>
              <a:t>(2)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,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3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: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,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.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 smtClean="0"/>
              <a:t>điểm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2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2043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Phần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sở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lý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tiễn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điện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831273"/>
            <a:ext cx="11526981" cy="592974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nam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xây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dựng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thống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giá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lẻ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3100" dirty="0" err="1" smtClean="0">
                <a:solidFill>
                  <a:srgbClr val="002060"/>
                </a:solidFill>
              </a:rPr>
              <a:t>Giá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bán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lẻ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điện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vẫn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chịu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quản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lý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chặt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chẽ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từ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phía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nhà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nước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với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các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cơ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chế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điều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tiết</a:t>
            </a:r>
            <a:r>
              <a:rPr lang="en-US" sz="3100" dirty="0">
                <a:solidFill>
                  <a:srgbClr val="002060"/>
                </a:solidFill>
              </a:rPr>
              <a:t>. </a:t>
            </a:r>
            <a:r>
              <a:rPr lang="en-US" sz="3100" dirty="0" err="1">
                <a:solidFill>
                  <a:srgbClr val="002060"/>
                </a:solidFill>
              </a:rPr>
              <a:t>Khâu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truyền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tải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và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phân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phối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điện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vẫn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là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khu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vực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độc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quyền</a:t>
            </a:r>
            <a:r>
              <a:rPr lang="en-US" sz="3100" dirty="0">
                <a:solidFill>
                  <a:srgbClr val="002060"/>
                </a:solidFill>
              </a:rPr>
              <a:t> do </a:t>
            </a:r>
            <a:r>
              <a:rPr lang="en-US" sz="3100" dirty="0" err="1">
                <a:solidFill>
                  <a:srgbClr val="002060"/>
                </a:solidFill>
              </a:rPr>
              <a:t>nhà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nước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quản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lý</a:t>
            </a:r>
            <a:r>
              <a:rPr lang="en-US" sz="3100" dirty="0" smtClean="0">
                <a:solidFill>
                  <a:srgbClr val="002060"/>
                </a:solidFill>
              </a:rPr>
              <a:t>.</a:t>
            </a:r>
            <a:endParaRPr lang="en-US" sz="3100" dirty="0">
              <a:solidFill>
                <a:srgbClr val="002060"/>
              </a:solidFill>
            </a:endParaRPr>
          </a:p>
          <a:p>
            <a:pPr lvl="1"/>
            <a:r>
              <a:rPr lang="en-US" sz="3100" dirty="0" err="1" smtClean="0">
                <a:solidFill>
                  <a:srgbClr val="002060"/>
                </a:solidFill>
              </a:rPr>
              <a:t>Phương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xây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dựng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biểu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giá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về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mặt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tổng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quan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đó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là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định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giá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điện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theo</a:t>
            </a:r>
            <a:r>
              <a:rPr lang="en-US" sz="3100" dirty="0" smtClean="0">
                <a:solidFill>
                  <a:srgbClr val="002060"/>
                </a:solidFill>
              </a:rPr>
              <a:t> chi </a:t>
            </a:r>
            <a:r>
              <a:rPr lang="en-US" sz="3100" dirty="0" err="1" smtClean="0">
                <a:solidFill>
                  <a:srgbClr val="002060"/>
                </a:solidFill>
              </a:rPr>
              <a:t>phí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biên</a:t>
            </a:r>
            <a:r>
              <a:rPr lang="en-US" sz="3100" dirty="0">
                <a:solidFill>
                  <a:srgbClr val="002060"/>
                </a:solidFill>
              </a:rPr>
              <a:t>,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các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hộ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tiêu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thụ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phải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trả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đầy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đủ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các</a:t>
            </a:r>
            <a:r>
              <a:rPr lang="en-US" sz="3100" dirty="0">
                <a:solidFill>
                  <a:srgbClr val="002060"/>
                </a:solidFill>
              </a:rPr>
              <a:t> chi </a:t>
            </a:r>
            <a:r>
              <a:rPr lang="en-US" sz="3100" dirty="0" err="1">
                <a:solidFill>
                  <a:srgbClr val="002060"/>
                </a:solidFill>
              </a:rPr>
              <a:t>phí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của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hệ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thống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điện</a:t>
            </a:r>
            <a:r>
              <a:rPr lang="en-US" sz="3100" dirty="0" smtClean="0">
                <a:solidFill>
                  <a:srgbClr val="002060"/>
                </a:solidFill>
              </a:rPr>
              <a:t>.</a:t>
            </a:r>
            <a:endParaRPr lang="en-US" sz="3100" dirty="0">
              <a:solidFill>
                <a:srgbClr val="002060"/>
              </a:solidFill>
            </a:endParaRPr>
          </a:p>
          <a:p>
            <a:pPr lvl="1"/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Hệ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thống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b</a:t>
            </a:r>
            <a:r>
              <a:rPr lang="en-US" sz="3100" dirty="0" err="1" smtClean="0">
                <a:solidFill>
                  <a:srgbClr val="002060"/>
                </a:solidFill>
              </a:rPr>
              <a:t>iểu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giá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điện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mang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tính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phổ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biến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nhất</a:t>
            </a:r>
            <a:r>
              <a:rPr lang="en-US" sz="3100" dirty="0" smtClean="0">
                <a:solidFill>
                  <a:srgbClr val="002060"/>
                </a:solidFill>
              </a:rPr>
              <a:t>: </a:t>
            </a:r>
            <a:r>
              <a:rPr lang="en-US" sz="3100" dirty="0" err="1">
                <a:solidFill>
                  <a:srgbClr val="002060"/>
                </a:solidFill>
              </a:rPr>
              <a:t>Cơ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cấu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hai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thành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phần</a:t>
            </a:r>
            <a:r>
              <a:rPr lang="en-US" sz="3100" dirty="0">
                <a:solidFill>
                  <a:srgbClr val="002060"/>
                </a:solidFill>
              </a:rPr>
              <a:t> (</a:t>
            </a:r>
            <a:r>
              <a:rPr lang="en-US" sz="3100" dirty="0" err="1">
                <a:solidFill>
                  <a:srgbClr val="002060"/>
                </a:solidFill>
              </a:rPr>
              <a:t>phí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công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suất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đăng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ký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và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phần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trả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cho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điện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năng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tiêu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dùng</a:t>
            </a:r>
            <a:r>
              <a:rPr lang="en-US" sz="3100" dirty="0">
                <a:solidFill>
                  <a:srgbClr val="002060"/>
                </a:solidFill>
              </a:rPr>
              <a:t>); </a:t>
            </a:r>
            <a:r>
              <a:rPr lang="en-US" sz="3100" dirty="0" err="1">
                <a:solidFill>
                  <a:srgbClr val="002060"/>
                </a:solidFill>
              </a:rPr>
              <a:t>cơ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cấu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theo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giờ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trong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ngày</a:t>
            </a:r>
            <a:r>
              <a:rPr lang="en-US" sz="3100" dirty="0">
                <a:solidFill>
                  <a:srgbClr val="002060"/>
                </a:solidFill>
              </a:rPr>
              <a:t> (</a:t>
            </a:r>
            <a:r>
              <a:rPr lang="en-US" sz="3100" dirty="0" err="1">
                <a:solidFill>
                  <a:srgbClr val="002060"/>
                </a:solidFill>
              </a:rPr>
              <a:t>cao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thấp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điểm</a:t>
            </a:r>
            <a:r>
              <a:rPr lang="en-US" sz="3100" dirty="0">
                <a:solidFill>
                  <a:srgbClr val="002060"/>
                </a:solidFill>
              </a:rPr>
              <a:t>); </a:t>
            </a:r>
            <a:r>
              <a:rPr lang="en-US" sz="3100" dirty="0" err="1">
                <a:solidFill>
                  <a:srgbClr val="002060"/>
                </a:solidFill>
              </a:rPr>
              <a:t>cơ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cấu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theo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cấp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điện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áp</a:t>
            </a:r>
            <a:r>
              <a:rPr lang="en-US" sz="3100" dirty="0">
                <a:solidFill>
                  <a:srgbClr val="002060"/>
                </a:solidFill>
              </a:rPr>
              <a:t> (</a:t>
            </a:r>
            <a:r>
              <a:rPr lang="en-US" sz="3100" dirty="0" err="1">
                <a:solidFill>
                  <a:srgbClr val="002060"/>
                </a:solidFill>
              </a:rPr>
              <a:t>phổ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biến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là</a:t>
            </a:r>
            <a:r>
              <a:rPr lang="en-US" sz="3100" dirty="0">
                <a:solidFill>
                  <a:srgbClr val="002060"/>
                </a:solidFill>
              </a:rPr>
              <a:t> 3 </a:t>
            </a:r>
            <a:r>
              <a:rPr lang="en-US" sz="3100" dirty="0" err="1">
                <a:solidFill>
                  <a:srgbClr val="002060"/>
                </a:solidFill>
              </a:rPr>
              <a:t>cấp</a:t>
            </a:r>
            <a:r>
              <a:rPr lang="en-US" sz="3100" dirty="0">
                <a:solidFill>
                  <a:srgbClr val="002060"/>
                </a:solidFill>
              </a:rPr>
              <a:t>: Cao </a:t>
            </a:r>
            <a:r>
              <a:rPr lang="en-US" sz="3100" dirty="0" err="1">
                <a:solidFill>
                  <a:srgbClr val="002060"/>
                </a:solidFill>
              </a:rPr>
              <a:t>áp</a:t>
            </a:r>
            <a:r>
              <a:rPr lang="en-US" sz="3100" dirty="0">
                <a:solidFill>
                  <a:srgbClr val="002060"/>
                </a:solidFill>
              </a:rPr>
              <a:t>, </a:t>
            </a:r>
            <a:r>
              <a:rPr lang="en-US" sz="3100" dirty="0" err="1">
                <a:solidFill>
                  <a:srgbClr val="002060"/>
                </a:solidFill>
              </a:rPr>
              <a:t>trung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áp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và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hạ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áp</a:t>
            </a:r>
            <a:r>
              <a:rPr lang="en-US" sz="3100" dirty="0">
                <a:solidFill>
                  <a:srgbClr val="002060"/>
                </a:solidFill>
              </a:rPr>
              <a:t>).</a:t>
            </a:r>
          </a:p>
          <a:p>
            <a:pPr lvl="1"/>
            <a:r>
              <a:rPr lang="en-US" sz="3100" dirty="0" err="1">
                <a:solidFill>
                  <a:srgbClr val="002060"/>
                </a:solidFill>
              </a:rPr>
              <a:t>Biểu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giá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điện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bậc</a:t>
            </a:r>
            <a:r>
              <a:rPr lang="en-US" sz="3100" dirty="0">
                <a:solidFill>
                  <a:srgbClr val="002060"/>
                </a:solidFill>
              </a:rPr>
              <a:t> thang </a:t>
            </a:r>
            <a:r>
              <a:rPr lang="en-US" sz="3100" dirty="0" err="1" smtClean="0">
                <a:solidFill>
                  <a:srgbClr val="002060"/>
                </a:solidFill>
              </a:rPr>
              <a:t>với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giá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tăng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theo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mức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tiêu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dùng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lũy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tiến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vẫn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được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sử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dụng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rất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phổ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biến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đối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với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hộ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tiêu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dùng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sinh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hoạt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dân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dụng</a:t>
            </a:r>
            <a:r>
              <a:rPr lang="en-US" sz="31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sz="3100" dirty="0" err="1">
                <a:solidFill>
                  <a:srgbClr val="002060"/>
                </a:solidFill>
              </a:rPr>
              <a:t>Các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nước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nghiên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cứu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không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có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quan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điểm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bù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chéo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trong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xây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dựng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giá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điện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giữa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các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hộ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tiêu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</a:rPr>
              <a:t>dùng</a:t>
            </a:r>
            <a:r>
              <a:rPr lang="en-US" sz="3100" dirty="0" smtClean="0">
                <a:solidFill>
                  <a:srgbClr val="002060"/>
                </a:solidFill>
              </a:rPr>
              <a:t>.</a:t>
            </a:r>
            <a:endParaRPr lang="en-US" sz="3100" dirty="0">
              <a:solidFill>
                <a:srgbClr val="002060"/>
              </a:solidFill>
            </a:endParaRPr>
          </a:p>
          <a:p>
            <a:pPr lvl="1"/>
            <a:r>
              <a:rPr lang="en-US" sz="3100" dirty="0" err="1">
                <a:solidFill>
                  <a:srgbClr val="002060"/>
                </a:solidFill>
              </a:rPr>
              <a:t>Các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nước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đều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có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xu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hướng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chung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là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xây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dựng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biểu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giá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khuyến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khích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phát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triển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điện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tái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tạo</a:t>
            </a:r>
            <a:r>
              <a:rPr lang="en-US" sz="3100" dirty="0">
                <a:solidFill>
                  <a:srgbClr val="002060"/>
                </a:solidFill>
              </a:rPr>
              <a:t> (</a:t>
            </a:r>
            <a:r>
              <a:rPr lang="en-US" sz="3100" dirty="0" err="1">
                <a:solidFill>
                  <a:srgbClr val="002060"/>
                </a:solidFill>
              </a:rPr>
              <a:t>cả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chế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sản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lượng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và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chế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giá</a:t>
            </a:r>
            <a:r>
              <a:rPr lang="en-US" sz="3100" dirty="0">
                <a:solidFill>
                  <a:srgbClr val="002060"/>
                </a:solidFill>
              </a:rPr>
              <a:t>).</a:t>
            </a:r>
          </a:p>
          <a:p>
            <a:pPr lvl="1"/>
            <a:r>
              <a:rPr lang="en-US" sz="3100" dirty="0" err="1">
                <a:solidFill>
                  <a:srgbClr val="002060"/>
                </a:solidFill>
              </a:rPr>
              <a:t>Giá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điện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luôn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được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điều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chỉnh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để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đảm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bảo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phản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ánh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đúng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các</a:t>
            </a:r>
            <a:r>
              <a:rPr lang="en-US" sz="3100" dirty="0">
                <a:solidFill>
                  <a:srgbClr val="002060"/>
                </a:solidFill>
              </a:rPr>
              <a:t> chi </a:t>
            </a:r>
            <a:r>
              <a:rPr lang="en-US" sz="3100" dirty="0" err="1">
                <a:solidFill>
                  <a:srgbClr val="002060"/>
                </a:solidFill>
              </a:rPr>
              <a:t>phí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cung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ứng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điện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khi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giá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các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nhiên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liệu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đầu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vào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thay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đổi</a:t>
            </a: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04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4.3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hạn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chế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hướng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nghiên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cứu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sắp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tới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6171"/>
            <a:ext cx="10896600" cy="5961829"/>
          </a:xfrm>
        </p:spPr>
        <p:txBody>
          <a:bodyPr>
            <a:noAutofit/>
          </a:bodyPr>
          <a:lstStyle/>
          <a:p>
            <a:pPr lvl="0"/>
            <a:r>
              <a:rPr lang="en-US" sz="2400" dirty="0" err="1" smtClean="0"/>
              <a:t>Mới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cải</a:t>
            </a:r>
            <a:r>
              <a:rPr lang="en-US" sz="2400" dirty="0" smtClean="0"/>
              <a:t> </a:t>
            </a:r>
            <a:r>
              <a:rPr lang="en-US" sz="2400" dirty="0" err="1" smtClean="0"/>
              <a:t>tiến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cấu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quyết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28, </a:t>
            </a:r>
            <a:r>
              <a:rPr lang="en-US" sz="2400" dirty="0" err="1" smtClean="0"/>
              <a:t>bản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vẫn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1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. Do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ngắn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 smtClean="0"/>
              <a:t>chưa</a:t>
            </a:r>
            <a:r>
              <a:rPr lang="en-US" sz="2400" dirty="0" smtClean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2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căn</a:t>
            </a:r>
            <a:r>
              <a:rPr lang="en-US" sz="2400" dirty="0"/>
              <a:t> </a:t>
            </a:r>
            <a:r>
              <a:rPr lang="en-US" sz="2400" dirty="0" err="1"/>
              <a:t>cứ</a:t>
            </a:r>
            <a:r>
              <a:rPr lang="en-US" sz="2400" dirty="0"/>
              <a:t> </a:t>
            </a:r>
            <a:r>
              <a:rPr lang="en-US" sz="2400" dirty="0" err="1"/>
              <a:t>xây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. </a:t>
            </a:r>
            <a:r>
              <a:rPr lang="en-US" sz="2400" dirty="0" err="1" smtClean="0"/>
              <a:t>Đề</a:t>
            </a:r>
            <a:r>
              <a:rPr lang="en-US" sz="2400" dirty="0" smtClean="0"/>
              <a:t> </a:t>
            </a:r>
            <a:r>
              <a:rPr lang="en-US" sz="2400" dirty="0" err="1" smtClean="0"/>
              <a:t>án</a:t>
            </a:r>
            <a:r>
              <a:rPr lang="en-US" sz="2400" dirty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biên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thấp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chi </a:t>
            </a:r>
            <a:r>
              <a:rPr lang="en-US" sz="2400" dirty="0" err="1"/>
              <a:t>phí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phiên</a:t>
            </a:r>
            <a:r>
              <a:rPr lang="en-US" sz="2400" dirty="0"/>
              <a:t> sang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chấp</a:t>
            </a:r>
            <a:r>
              <a:rPr lang="en-US" sz="2400" dirty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.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phỏng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minh </a:t>
            </a:r>
            <a:r>
              <a:rPr lang="en-US" sz="2400" dirty="0" err="1"/>
              <a:t>bạch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 err="1" smtClean="0"/>
              <a:t>Chưa</a:t>
            </a:r>
            <a:r>
              <a:rPr lang="en-US" sz="2400" dirty="0" smtClean="0"/>
              <a:t> </a:t>
            </a:r>
            <a:r>
              <a:rPr lang="en-US" sz="2400" dirty="0" err="1" smtClean="0"/>
              <a:t>đề</a:t>
            </a:r>
            <a:r>
              <a:rPr lang="en-US" sz="2400" dirty="0" smtClean="0"/>
              <a:t> </a:t>
            </a:r>
            <a:r>
              <a:rPr lang="en-US" sz="2400" dirty="0" err="1" smtClean="0"/>
              <a:t>cập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khía</a:t>
            </a:r>
            <a:r>
              <a:rPr lang="en-US" sz="2400" dirty="0" smtClean="0"/>
              <a:t> </a:t>
            </a:r>
            <a:r>
              <a:rPr lang="en-US" sz="2400" dirty="0" err="1" smtClean="0"/>
              <a:t>cạnh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phụ</a:t>
            </a:r>
            <a:r>
              <a:rPr lang="en-US" sz="2400" dirty="0" smtClean="0"/>
              <a:t> </a:t>
            </a:r>
            <a:r>
              <a:rPr lang="en-US" sz="2400" dirty="0" err="1" smtClean="0"/>
              <a:t>tải</a:t>
            </a:r>
            <a:r>
              <a:rPr lang="en-US" sz="2400" dirty="0" smtClean="0"/>
              <a:t> </a:t>
            </a:r>
            <a:r>
              <a:rPr lang="en-US" sz="2400" dirty="0" err="1" smtClean="0"/>
              <a:t>hệ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,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hộ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chi </a:t>
            </a:r>
            <a:r>
              <a:rPr lang="en-US" sz="2400" dirty="0" err="1"/>
              <a:t>phí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hộ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nghiên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lộ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ngành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tục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nền</a:t>
            </a:r>
            <a:r>
              <a:rPr lang="en-US" sz="2400" dirty="0"/>
              <a:t> </a:t>
            </a:r>
            <a:r>
              <a:rPr lang="en-US" sz="2400" dirty="0" err="1"/>
              <a:t>tảng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2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thử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tiến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hộ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lộ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AD16-1CCD-4FAE-A62C-C2BF6685A24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4986</TotalTime>
  <Words>11613</Words>
  <Application>Microsoft Office PowerPoint</Application>
  <PresentationFormat>Widescreen</PresentationFormat>
  <Paragraphs>1544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Đề án NGHIÊN CỨU CẢI TIẾN CƠ CẤU BIỂU GIÁ BÁN LẺ ĐIỆN VIỆT NAM</vt:lpstr>
      <vt:lpstr>NỘI DUNG BÁO CÁO</vt:lpstr>
      <vt:lpstr>Tổng quan nghiên cứu</vt:lpstr>
      <vt:lpstr>Tổng quan nghiên cứu</vt:lpstr>
      <vt:lpstr>Tổng quan nghiên cứu</vt:lpstr>
      <vt:lpstr>Phần 1: Cơ sở lý luận và thực tiễn về giá điện</vt:lpstr>
      <vt:lpstr>Phần 1: Cơ sở lý luận và thực tiễn về giá điện</vt:lpstr>
      <vt:lpstr>Phần 1: Cơ sở lý luận và thực tiễn về giá điện</vt:lpstr>
      <vt:lpstr>Phần 1: Cơ sở lý luận và thực tiễn về giá điện</vt:lpstr>
      <vt:lpstr>Phần II: Đánh giá cơ cấu biểu giá bán lẻ điện hiện hành </vt:lpstr>
      <vt:lpstr>Phần II: Đánh giá cơ cấu biểu giá bán lẻ điện hiện hành </vt:lpstr>
      <vt:lpstr>Phần II: Đánh giá cơ cấu biểu giá bán lẻ điện hiện hành </vt:lpstr>
      <vt:lpstr>Phần II: Đánh giá cơ cấu biểu giá bán lẻ điện hiện hành </vt:lpstr>
      <vt:lpstr>Phần II: Đánh giá cơ cấu biểu giá bán lẻ điện hiện hành </vt:lpstr>
      <vt:lpstr>Phần II: Đánh giá cơ cấu biểu giá bán lẻ điện hiện hành </vt:lpstr>
      <vt:lpstr>Phần II: Đánh giá cơ cấu biểu giá bán lẻ điện hiện hành </vt:lpstr>
      <vt:lpstr>Phần II: Đánh giá cơ cấu biểu giá bán lẻ điện hiện hành </vt:lpstr>
      <vt:lpstr>Phân tích chi phí biên hệ thống điện và cơ cấu cao thấp điểm và cấp điện áp</vt:lpstr>
      <vt:lpstr>Phần II: Đánh giá cơ cấu biểu giá bán lẻ điện hiện hành </vt:lpstr>
      <vt:lpstr>Cơ cấu chi phí và cơ cấu bậc thang giá</vt:lpstr>
      <vt:lpstr>Phần II: Đánh giá cơ cấu biểu giá bán lẻ điện hiện hành </vt:lpstr>
      <vt:lpstr>Phần II: Đánh giá cơ cấu biểu giá bán lẻ điện hiện hành </vt:lpstr>
      <vt:lpstr>Phần II: Đánh giá cơ cấu biểu giá bán lẻ điện hiện hành </vt:lpstr>
      <vt:lpstr>a) Phân tích tổng quan sản lượng/doanh thu/giá bán</vt:lpstr>
      <vt:lpstr>b) Phân tích quan hệ doanh thu/chi phí hộ sản xuất</vt:lpstr>
      <vt:lpstr>c) Phân tích Hộ kinh doanh</vt:lpstr>
      <vt:lpstr>d) Hộ hành chính sự nghiệp</vt:lpstr>
      <vt:lpstr>e) Phân tích hộ tiêu dùng sinh hoạt</vt:lpstr>
      <vt:lpstr>Phân tích cơ cấu tiêu thụ điện và cơ cấu thu nhập của hộ gia đình</vt:lpstr>
      <vt:lpstr>Phần II: Đánh giá cơ cấu biểu giá bán lẻ điện hiện hành </vt:lpstr>
      <vt:lpstr>Phần II: Đánh giá cơ cấu biểu giá bán lẻ điện hiện hành </vt:lpstr>
      <vt:lpstr>Phần II: Đánh giá cơ cấu biểu giá bán lẻ điện hiện hành </vt:lpstr>
      <vt:lpstr>2.2.5 Phân tích cơ cấu biểu giá hiện hành theo các tiêu chí định giá khác</vt:lpstr>
      <vt:lpstr>2.2.5 Phân tích cơ cấu biểu giá hiện hành theo các tiêu chí định giá khác</vt:lpstr>
      <vt:lpstr>Phần II: Đánh giá cơ cấu biểu giá bán lẻ điện hiện hành </vt:lpstr>
      <vt:lpstr>2.2.5 Phân tích cơ cấu biểu giá hiện hành theo các tiêu chí định giá khác</vt:lpstr>
      <vt:lpstr>2.3 Thiết lập các căn cứ đề xuất cải tiến biểu giá bán lẻ điện</vt:lpstr>
      <vt:lpstr>b) Cải tiến giá bán theo cấp điện áp: Nguyên tắc chi phí cộng tới để phân bổ </vt:lpstr>
      <vt:lpstr>c) Căn cứ cải tiến biểu giá bán điện cao thấp điểm: Chi phí cung ứng cao thấp điểm, phân bổ lại theo giá thành bình quân</vt:lpstr>
      <vt:lpstr>d) Căn cứ cải tiến biểu giá điện sinh hoạt bậc thang</vt:lpstr>
      <vt:lpstr>e) Dữ liệu tính toán</vt:lpstr>
      <vt:lpstr>Phần III: Đề xuất phương án cải tiếu cơ cấu biểu giá bán lẻ điện</vt:lpstr>
      <vt:lpstr>Phần III: Đề xuất phương án cải tiếu cơ cấu biểu giá bán lẻ điện</vt:lpstr>
      <vt:lpstr>Phần III: Đề xuất phương án cải tiếu cơ cấu biểu giá bán lẻ điện</vt:lpstr>
      <vt:lpstr>Tính toán giá thành điện thương phẩm theo cấp điện áp và phân bổ theo giá thành thương phẩm bình quân. </vt:lpstr>
      <vt:lpstr>Tính toán cơ cấu chi phí, giá thành theo thời gian cao thấp điểm</vt:lpstr>
      <vt:lpstr>Phân bổ giá thành cung cấp điện theo cấp điện áp và theo thời gian</vt:lpstr>
      <vt:lpstr>Đề xuất 2: Đề xuất cơ cấu biểu giá bán lẻ điện với các ngành sản xuất</vt:lpstr>
      <vt:lpstr>Đề xuất 2: Tính toán cải tiến biểu giá điện cho hộ sản xuất</vt:lpstr>
      <vt:lpstr>Đề xuất 2: Đề xuất cơ cấu biểu giá bán lẻ điện với các ngành sản xuất</vt:lpstr>
      <vt:lpstr>Đề xuất 3: Tính toán phương án cải tiến giá bán điện cho hộ kinh doanh</vt:lpstr>
      <vt:lpstr>Đề xuất 3: Tính toán phương án cải tiến giá bán điện cho hộ kinh doanh</vt:lpstr>
      <vt:lpstr>Đề xuất 3: Phương án cải tiến giá bán điện cho hộ kinh doanh</vt:lpstr>
      <vt:lpstr>Đề xuất 4: Tính toán cải tiến biểu giá bán lẻ điện cho hộ HCSN</vt:lpstr>
      <vt:lpstr>Đề xuất 4: Tính toán cải tiến biểu giá bán lẻ điện cho hộ HCSN</vt:lpstr>
      <vt:lpstr>Đề xuất 4: Cải tiến biểu giá bán lẻ điện cho hộ HCSN</vt:lpstr>
      <vt:lpstr>Phần III: Đề xuất phương án cải tiếu cơ cấu biểu giá bán lẻ điện</vt:lpstr>
      <vt:lpstr>Phần III: Đề xuất phương án cải tiếu cơ cấu biểu giá bán lẻ điện</vt:lpstr>
      <vt:lpstr>Phần III: Đề xuất phương án cải tiếu cơ cấu biểu giá bán lẻ điện</vt:lpstr>
      <vt:lpstr>Kết quả tính toán cơ cấu biểu giá sinh hoạt bậc thang – phương án 5 bậc</vt:lpstr>
      <vt:lpstr>Tính toán mức giá cho từng bậc thang của biểu giá sinh hoạt- Phương án 5 bậc</vt:lpstr>
      <vt:lpstr>Xây dựng phương án đánh giá tác động – PA 5 bậc thang</vt:lpstr>
      <vt:lpstr>PowerPoint Presentation</vt:lpstr>
      <vt:lpstr>Đánh giá các tác động khác – phương án 5 bậc</vt:lpstr>
      <vt:lpstr>Đề xuất 5.1: Cải tiến biểu giá sinh hoạt bậc thang- Phương án 5 bậc</vt:lpstr>
      <vt:lpstr>Phần III: Đề xuất phương án cải tiếu cơ cấu biểu giá bán lẻ điện</vt:lpstr>
      <vt:lpstr>Phần III: Đề xuất phương án cải tiếu cơ cấu biểu giá bán lẻ điện</vt:lpstr>
      <vt:lpstr> Kết quả tính toán cơ cấu biểu giá sinh hoạt bậc thang – phương án 4 bậc</vt:lpstr>
      <vt:lpstr>Tính toán mức giá cho từng bậc thang của biểu giá sinh hoạt- Phương án 4 bậc</vt:lpstr>
      <vt:lpstr>Xây dựng phương án đánh giá tác động</vt:lpstr>
      <vt:lpstr>PowerPoint Presentation</vt:lpstr>
      <vt:lpstr>Đề xuất 5.2: Cải tiến biểu giá sinh hoạt bậc thang- Phương án 4 bậc</vt:lpstr>
      <vt:lpstr>3.3.3 Phương án 3 bậc thang</vt:lpstr>
      <vt:lpstr>3.3.3 Phương án 3 bậc thang</vt:lpstr>
      <vt:lpstr>Kết quả tính toán cơ cấu biểu giá sinh hoạt bậc thang – phương án 3 bậc</vt:lpstr>
      <vt:lpstr>Tính toán mức giá cho từng bậc thang của biểu giá sinh hoạt- Phương án 3 bậc</vt:lpstr>
      <vt:lpstr>Xây dựng phương án đánh giá tác động</vt:lpstr>
      <vt:lpstr>PowerPoint Presentation</vt:lpstr>
      <vt:lpstr>Đề xuất 5.3: Cải tiến biểu giá sinh hoạt bậc thang- Phương án 3 bậc</vt:lpstr>
      <vt:lpstr>3.3.4 So sánh lựa chọn phương án đề xuất biểu giá SHBT</vt:lpstr>
      <vt:lpstr>3.4 Tổng hợp đề xuất cải tiến QĐ 28 quy định cơ cấu biểu giá bán lẻ điện</vt:lpstr>
      <vt:lpstr>TỔNG HỢP TÁC ĐỘNG CỦA QĐ 28 ĐIỀU CHỈNH</vt:lpstr>
      <vt:lpstr>3.5 Nghiên cứu cải tiến riêng biểu giá sinh hoạt bậc thang</vt:lpstr>
      <vt:lpstr>Phương án 5 bậc thang: Đánh giá tác động</vt:lpstr>
      <vt:lpstr>Phương án 4 bậc thang: Đánh giá tác động</vt:lpstr>
      <vt:lpstr>Phương án 3 bậc thang: Đánh giá tác động</vt:lpstr>
      <vt:lpstr>Phương án đề xuất cuối cùng (cải tiến riêng biểu giá SHBT)</vt:lpstr>
      <vt:lpstr>4 - KẾT LUẬN ĐỀ ÁN</vt:lpstr>
      <vt:lpstr>4.2 Một số ý kiến kiến nghị</vt:lpstr>
      <vt:lpstr>4.3 Một số hạn chế và phương hướng nghiên cứu sắp tới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án NGHIÊN CỨU CẢI TIẾN CƠ CẤU BIỂU GIÁ BÁN LẺ ĐIỆN TRONG HỆ THỐNG GIÁ ĐIỆN HIỆN HÀNH Ở VIỆT NAM</dc:title>
  <dc:creator>HP</dc:creator>
  <cp:lastModifiedBy>HP</cp:lastModifiedBy>
  <cp:revision>223</cp:revision>
  <dcterms:created xsi:type="dcterms:W3CDTF">2019-09-24T23:17:31Z</dcterms:created>
  <dcterms:modified xsi:type="dcterms:W3CDTF">2019-11-04T23:43:35Z</dcterms:modified>
</cp:coreProperties>
</file>