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6" r:id="rId2"/>
  </p:sldMasterIdLst>
  <p:notesMasterIdLst>
    <p:notesMasterId r:id="rId25"/>
  </p:notesMasterIdLst>
  <p:handoutMasterIdLst>
    <p:handoutMasterId r:id="rId26"/>
  </p:handoutMasterIdLst>
  <p:sldIdLst>
    <p:sldId id="794" r:id="rId3"/>
    <p:sldId id="947" r:id="rId4"/>
    <p:sldId id="997" r:id="rId5"/>
    <p:sldId id="957" r:id="rId6"/>
    <p:sldId id="1004" r:id="rId7"/>
    <p:sldId id="1055" r:id="rId8"/>
    <p:sldId id="1003" r:id="rId9"/>
    <p:sldId id="1005" r:id="rId10"/>
    <p:sldId id="998" r:id="rId11"/>
    <p:sldId id="1061" r:id="rId12"/>
    <p:sldId id="1063" r:id="rId13"/>
    <p:sldId id="1064" r:id="rId14"/>
    <p:sldId id="1062" r:id="rId15"/>
    <p:sldId id="1065" r:id="rId16"/>
    <p:sldId id="1058" r:id="rId17"/>
    <p:sldId id="1066" r:id="rId18"/>
    <p:sldId id="377" r:id="rId19"/>
    <p:sldId id="418" r:id="rId20"/>
    <p:sldId id="1068" r:id="rId21"/>
    <p:sldId id="1069" r:id="rId22"/>
    <p:sldId id="1070" r:id="rId23"/>
    <p:sldId id="304" r:id="rId24"/>
  </p:sldIdLst>
  <p:sldSz cx="9144000" cy="6858000" type="screen4x3"/>
  <p:notesSz cx="6858000" cy="96615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ulim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">
          <p15:clr>
            <a:srgbClr val="A4A3A4"/>
          </p15:clr>
        </p15:guide>
        <p15:guide id="2" pos="2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22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000099"/>
    <a:srgbClr val="0066CC"/>
    <a:srgbClr val="0033CC"/>
    <a:srgbClr val="0000CC"/>
    <a:srgbClr val="00FFFF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898" autoAdjust="0"/>
  </p:normalViewPr>
  <p:slideViewPr>
    <p:cSldViewPr snapToGrid="0">
      <p:cViewPr varScale="1">
        <p:scale>
          <a:sx n="128" d="100"/>
          <a:sy n="128" d="100"/>
        </p:scale>
        <p:origin x="1664" y="176"/>
      </p:cViewPr>
      <p:guideLst>
        <p:guide orient="horz" pos="385"/>
        <p:guide pos="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3582"/>
    </p:cViewPr>
  </p:sorterViewPr>
  <p:notesViewPr>
    <p:cSldViewPr snapToGrid="0">
      <p:cViewPr varScale="1">
        <p:scale>
          <a:sx n="66" d="100"/>
          <a:sy n="66" d="100"/>
        </p:scale>
        <p:origin x="-3348" y="-102"/>
      </p:cViewPr>
      <p:guideLst>
        <p:guide orient="horz" pos="3043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3A52F-EF5F-4CB5-BAC8-6AD2CC1BA07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698667-3794-4F18-851B-9FDC4E94F512}">
      <dgm:prSet phldrT="[Text]" custT="1"/>
      <dgm:spPr/>
      <dgm:t>
        <a:bodyPr/>
        <a:lstStyle/>
        <a:p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endParaRPr lang="en-A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CFC68D-0B50-4C98-9B19-57C96E984A6B}" type="parTrans" cxnId="{9E90B24E-7D76-4884-8EB7-A43F7A5BA935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6EF418-EA56-4756-9CFD-4832B29AD949}" type="sibTrans" cxnId="{9E90B24E-7D76-4884-8EB7-A43F7A5BA935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20895-E464-4187-81F5-474CF449C3E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buôn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endParaRPr lang="en-A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0F466-5A0B-4BEC-A951-08DC4B967BAC}" type="parTrans" cxnId="{A0D28989-4597-4902-AB65-1D5D06448AE9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F72611-B3F6-4188-9991-52CEECCD94B8}" type="sibTrans" cxnId="{A0D28989-4597-4902-AB65-1D5D06448AE9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7A891-E009-4148-BE27-86233B1FEF2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lẻ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</a:t>
          </a:r>
          <a:r>
            <a:rPr lang="en-A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endParaRPr lang="en-A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A3902-4DA5-4860-A5DE-088F1EEC6AB1}" type="parTrans" cxnId="{6004A6DA-0DA4-4126-8EE6-F4EBC5D73D34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F1D60-10FB-45B2-92DE-F58AF03C7D36}" type="sibTrans" cxnId="{6004A6DA-0DA4-4126-8EE6-F4EBC5D73D34}">
      <dgm:prSet/>
      <dgm:spPr/>
      <dgm:t>
        <a:bodyPr/>
        <a:lstStyle/>
        <a:p>
          <a:endParaRPr lang="en-A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40829-6B9E-430E-B6B4-EB9AFFA6CB2E}">
      <dgm:prSet custT="1"/>
      <dgm:spPr/>
      <dgm:t>
        <a:bodyPr/>
        <a:lstStyle/>
        <a:p>
          <a:r>
            <a:rPr lang="en-U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lẻ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27915-7DA4-4914-9FCA-20D44094BEBB}" type="parTrans" cxnId="{D0CFA039-FF19-4862-98C8-855AED7DB648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26DA94-8833-42DE-9EC9-4D9BD391766A}" type="sibTrans" cxnId="{D0CFA039-FF19-4862-98C8-855AED7DB648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7A226-1726-4459-B64D-FA102D498FF3}" type="pres">
      <dgm:prSet presAssocID="{A1B3A52F-EF5F-4CB5-BAC8-6AD2CC1BA07A}" presName="Name0" presStyleCnt="0">
        <dgm:presLayoutVars>
          <dgm:dir/>
          <dgm:resizeHandles val="exact"/>
        </dgm:presLayoutVars>
      </dgm:prSet>
      <dgm:spPr/>
    </dgm:pt>
    <dgm:pt modelId="{7C75278F-DDB2-474F-9623-18D06E3DE945}" type="pres">
      <dgm:prSet presAssocID="{04698667-3794-4F18-851B-9FDC4E94F512}" presName="parTxOnly" presStyleLbl="node1" presStyleIdx="0" presStyleCnt="4" custScaleY="128085">
        <dgm:presLayoutVars>
          <dgm:bulletEnabled val="1"/>
        </dgm:presLayoutVars>
      </dgm:prSet>
      <dgm:spPr/>
    </dgm:pt>
    <dgm:pt modelId="{14C89032-20C1-4BB8-8821-FD3E1AC10322}" type="pres">
      <dgm:prSet presAssocID="{5A6EF418-EA56-4756-9CFD-4832B29AD949}" presName="parSpace" presStyleCnt="0"/>
      <dgm:spPr/>
    </dgm:pt>
    <dgm:pt modelId="{2C671BB1-C749-4EA9-8908-B4980DAB6F4F}" type="pres">
      <dgm:prSet presAssocID="{D0920895-E464-4187-81F5-474CF449C3E3}" presName="parTxOnly" presStyleLbl="node1" presStyleIdx="1" presStyleCnt="4" custScaleY="128085">
        <dgm:presLayoutVars>
          <dgm:bulletEnabled val="1"/>
        </dgm:presLayoutVars>
      </dgm:prSet>
      <dgm:spPr/>
    </dgm:pt>
    <dgm:pt modelId="{0FBF2BAE-3D10-466B-899D-A58645D15C3C}" type="pres">
      <dgm:prSet presAssocID="{63F72611-B3F6-4188-9991-52CEECCD94B8}" presName="parSpace" presStyleCnt="0"/>
      <dgm:spPr/>
    </dgm:pt>
    <dgm:pt modelId="{CC385958-679E-4277-A036-3F7A79FE8E5A}" type="pres">
      <dgm:prSet presAssocID="{4BE7A891-E009-4148-BE27-86233B1FEF21}" presName="parTxOnly" presStyleLbl="node1" presStyleIdx="2" presStyleCnt="4" custScaleX="105076" custScaleY="128887">
        <dgm:presLayoutVars>
          <dgm:bulletEnabled val="1"/>
        </dgm:presLayoutVars>
      </dgm:prSet>
      <dgm:spPr/>
    </dgm:pt>
    <dgm:pt modelId="{475E2C2A-358A-4DC1-B8A5-2CFC4C8B89AD}" type="pres">
      <dgm:prSet presAssocID="{1E8F1D60-10FB-45B2-92DE-F58AF03C7D36}" presName="parSpace" presStyleCnt="0"/>
      <dgm:spPr/>
    </dgm:pt>
    <dgm:pt modelId="{89B41CD0-0E26-4DE6-8B1E-05E919C7BF4F}" type="pres">
      <dgm:prSet presAssocID="{00540829-6B9E-430E-B6B4-EB9AFFA6CB2E}" presName="parTxOnly" presStyleLbl="node1" presStyleIdx="3" presStyleCnt="4" custScaleY="125276">
        <dgm:presLayoutVars>
          <dgm:bulletEnabled val="1"/>
        </dgm:presLayoutVars>
      </dgm:prSet>
      <dgm:spPr/>
    </dgm:pt>
  </dgm:ptLst>
  <dgm:cxnLst>
    <dgm:cxn modelId="{D7774407-55FF-4E9C-9FBA-16C007D079EB}" type="presOf" srcId="{A1B3A52F-EF5F-4CB5-BAC8-6AD2CC1BA07A}" destId="{23E7A226-1726-4459-B64D-FA102D498FF3}" srcOrd="0" destOrd="0" presId="urn:microsoft.com/office/officeart/2005/8/layout/hChevron3"/>
    <dgm:cxn modelId="{4B80BB1E-3E99-45A7-9E29-43C52E040022}" type="presOf" srcId="{00540829-6B9E-430E-B6B4-EB9AFFA6CB2E}" destId="{89B41CD0-0E26-4DE6-8B1E-05E919C7BF4F}" srcOrd="0" destOrd="0" presId="urn:microsoft.com/office/officeart/2005/8/layout/hChevron3"/>
    <dgm:cxn modelId="{D0CFA039-FF19-4862-98C8-855AED7DB648}" srcId="{A1B3A52F-EF5F-4CB5-BAC8-6AD2CC1BA07A}" destId="{00540829-6B9E-430E-B6B4-EB9AFFA6CB2E}" srcOrd="3" destOrd="0" parTransId="{74F27915-7DA4-4914-9FCA-20D44094BEBB}" sibTransId="{5B26DA94-8833-42DE-9EC9-4D9BD391766A}"/>
    <dgm:cxn modelId="{9E90B24E-7D76-4884-8EB7-A43F7A5BA935}" srcId="{A1B3A52F-EF5F-4CB5-BAC8-6AD2CC1BA07A}" destId="{04698667-3794-4F18-851B-9FDC4E94F512}" srcOrd="0" destOrd="0" parTransId="{87CFC68D-0B50-4C98-9B19-57C96E984A6B}" sibTransId="{5A6EF418-EA56-4756-9CFD-4832B29AD949}"/>
    <dgm:cxn modelId="{A0D28989-4597-4902-AB65-1D5D06448AE9}" srcId="{A1B3A52F-EF5F-4CB5-BAC8-6AD2CC1BA07A}" destId="{D0920895-E464-4187-81F5-474CF449C3E3}" srcOrd="1" destOrd="0" parTransId="{7600F466-5A0B-4BEC-A951-08DC4B967BAC}" sibTransId="{63F72611-B3F6-4188-9991-52CEECCD94B8}"/>
    <dgm:cxn modelId="{E0A8A7A3-3689-45FD-B844-82F70F2F4EA1}" type="presOf" srcId="{04698667-3794-4F18-851B-9FDC4E94F512}" destId="{7C75278F-DDB2-474F-9623-18D06E3DE945}" srcOrd="0" destOrd="0" presId="urn:microsoft.com/office/officeart/2005/8/layout/hChevron3"/>
    <dgm:cxn modelId="{033022C2-3202-41C4-B50E-FB50768393A8}" type="presOf" srcId="{D0920895-E464-4187-81F5-474CF449C3E3}" destId="{2C671BB1-C749-4EA9-8908-B4980DAB6F4F}" srcOrd="0" destOrd="0" presId="urn:microsoft.com/office/officeart/2005/8/layout/hChevron3"/>
    <dgm:cxn modelId="{6004A6DA-0DA4-4126-8EE6-F4EBC5D73D34}" srcId="{A1B3A52F-EF5F-4CB5-BAC8-6AD2CC1BA07A}" destId="{4BE7A891-E009-4148-BE27-86233B1FEF21}" srcOrd="2" destOrd="0" parTransId="{C1CA3902-4DA5-4860-A5DE-088F1EEC6AB1}" sibTransId="{1E8F1D60-10FB-45B2-92DE-F58AF03C7D36}"/>
    <dgm:cxn modelId="{107101F9-E16F-4813-85B8-384367882082}" type="presOf" srcId="{4BE7A891-E009-4148-BE27-86233B1FEF21}" destId="{CC385958-679E-4277-A036-3F7A79FE8E5A}" srcOrd="0" destOrd="0" presId="urn:microsoft.com/office/officeart/2005/8/layout/hChevron3"/>
    <dgm:cxn modelId="{412B8EB0-1654-4E6E-AA51-B45898026D3B}" type="presParOf" srcId="{23E7A226-1726-4459-B64D-FA102D498FF3}" destId="{7C75278F-DDB2-474F-9623-18D06E3DE945}" srcOrd="0" destOrd="0" presId="urn:microsoft.com/office/officeart/2005/8/layout/hChevron3"/>
    <dgm:cxn modelId="{873CAD60-F341-4354-AC8F-6806E84B2616}" type="presParOf" srcId="{23E7A226-1726-4459-B64D-FA102D498FF3}" destId="{14C89032-20C1-4BB8-8821-FD3E1AC10322}" srcOrd="1" destOrd="0" presId="urn:microsoft.com/office/officeart/2005/8/layout/hChevron3"/>
    <dgm:cxn modelId="{8FDF831E-4CD2-408A-9A1C-2F92746B693A}" type="presParOf" srcId="{23E7A226-1726-4459-B64D-FA102D498FF3}" destId="{2C671BB1-C749-4EA9-8908-B4980DAB6F4F}" srcOrd="2" destOrd="0" presId="urn:microsoft.com/office/officeart/2005/8/layout/hChevron3"/>
    <dgm:cxn modelId="{59E882A8-B064-4F59-9E98-B21AEC8AE1EE}" type="presParOf" srcId="{23E7A226-1726-4459-B64D-FA102D498FF3}" destId="{0FBF2BAE-3D10-466B-899D-A58645D15C3C}" srcOrd="3" destOrd="0" presId="urn:microsoft.com/office/officeart/2005/8/layout/hChevron3"/>
    <dgm:cxn modelId="{7E62FFF1-210D-49F7-8D45-338401D7ECB2}" type="presParOf" srcId="{23E7A226-1726-4459-B64D-FA102D498FF3}" destId="{CC385958-679E-4277-A036-3F7A79FE8E5A}" srcOrd="4" destOrd="0" presId="urn:microsoft.com/office/officeart/2005/8/layout/hChevron3"/>
    <dgm:cxn modelId="{D0D91D66-1758-47A3-8F6C-614AAA009A8B}" type="presParOf" srcId="{23E7A226-1726-4459-B64D-FA102D498FF3}" destId="{475E2C2A-358A-4DC1-B8A5-2CFC4C8B89AD}" srcOrd="5" destOrd="0" presId="urn:microsoft.com/office/officeart/2005/8/layout/hChevron3"/>
    <dgm:cxn modelId="{FD9CC7B1-D8C9-408F-9974-0CB874386D15}" type="presParOf" srcId="{23E7A226-1726-4459-B64D-FA102D498FF3}" destId="{89B41CD0-0E26-4DE6-8B1E-05E919C7BF4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5278F-DDB2-474F-9623-18D06E3DE945}">
      <dsp:nvSpPr>
        <dsp:cNvPr id="0" name=""/>
        <dsp:cNvSpPr/>
      </dsp:nvSpPr>
      <dsp:spPr>
        <a:xfrm>
          <a:off x="3077" y="59941"/>
          <a:ext cx="2147547" cy="110027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endParaRPr lang="en-A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7" y="59941"/>
        <a:ext cx="1872479" cy="1100274"/>
      </dsp:txXfrm>
    </dsp:sp>
    <dsp:sp modelId="{2C671BB1-C749-4EA9-8908-B4980DAB6F4F}">
      <dsp:nvSpPr>
        <dsp:cNvPr id="0" name=""/>
        <dsp:cNvSpPr/>
      </dsp:nvSpPr>
      <dsp:spPr>
        <a:xfrm>
          <a:off x="1721114" y="59941"/>
          <a:ext cx="2147547" cy="11002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buôn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endParaRPr lang="en-A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1251" y="59941"/>
        <a:ext cx="1047273" cy="1100274"/>
      </dsp:txXfrm>
    </dsp:sp>
    <dsp:sp modelId="{CC385958-679E-4277-A036-3F7A79FE8E5A}">
      <dsp:nvSpPr>
        <dsp:cNvPr id="0" name=""/>
        <dsp:cNvSpPr/>
      </dsp:nvSpPr>
      <dsp:spPr>
        <a:xfrm>
          <a:off x="3439152" y="56496"/>
          <a:ext cx="2256556" cy="1107163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lẻ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điện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</a:t>
          </a:r>
          <a:r>
            <a:rPr lang="en-A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AU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endParaRPr lang="en-A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2734" y="56496"/>
        <a:ext cx="1149393" cy="1107163"/>
      </dsp:txXfrm>
    </dsp:sp>
    <dsp:sp modelId="{89B41CD0-0E26-4DE6-8B1E-05E919C7BF4F}">
      <dsp:nvSpPr>
        <dsp:cNvPr id="0" name=""/>
        <dsp:cNvSpPr/>
      </dsp:nvSpPr>
      <dsp:spPr>
        <a:xfrm>
          <a:off x="5266199" y="72006"/>
          <a:ext cx="2147547" cy="1076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Bán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lẻ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endParaRPr 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4271" y="72006"/>
        <a:ext cx="1071403" cy="107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>
            <a:extLst>
              <a:ext uri="{FF2B5EF4-FFF2-40B4-BE49-F238E27FC236}">
                <a16:creationId xmlns:a16="http://schemas.microsoft.com/office/drawing/2014/main" id="{1B5E8952-FD75-4A00-8B54-E31FEB1C6A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spcBef>
                <a:spcPct val="50000"/>
              </a:spcBef>
              <a:defRPr kumimoji="1" sz="1200" b="1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9C7F4BBA-0E81-4DE6-B5D3-C294FCFC60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50000"/>
              </a:spcBef>
              <a:defRPr kumimoji="1" sz="1200" b="1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6164" name="Rectangle 4">
            <a:extLst>
              <a:ext uri="{FF2B5EF4-FFF2-40B4-BE49-F238E27FC236}">
                <a16:creationId xmlns:a16="http://schemas.microsoft.com/office/drawing/2014/main" id="{5A2E9079-3592-43DE-AD92-EC2205F079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73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spcBef>
                <a:spcPct val="50000"/>
              </a:spcBef>
              <a:defRPr kumimoji="1" sz="1200" b="1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6165" name="Rectangle 5">
            <a:extLst>
              <a:ext uri="{FF2B5EF4-FFF2-40B4-BE49-F238E27FC236}">
                <a16:creationId xmlns:a16="http://schemas.microsoft.com/office/drawing/2014/main" id="{4F52FF36-A302-438B-8047-0D7200CFDF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50000"/>
              </a:spcBef>
              <a:defRPr kumimoji="1" sz="1200" b="1">
                <a:latin typeface="Times New Roman" panose="02020603050405020304" pitchFamily="18" charset="0"/>
              </a:defRPr>
            </a:lvl1pPr>
          </a:lstStyle>
          <a:p>
            <a:fld id="{ABD4F5B3-4F12-4502-9E5C-559C15B469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215853-DE77-4F25-B342-E152DBCB32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5C1CF06-A9D1-4554-8FA3-23E2147A0F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2D45677-B7CC-430A-A06B-F37884A660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25488"/>
            <a:ext cx="4827588" cy="362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5F78ED7-22C9-4577-AE49-2425E2AA10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9463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73CA8B7D-85D1-4F2C-AC92-42B24FAB32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73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imes New Roman" pitchFamily="18" charset="0"/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784B12B-1753-4026-8B6B-5D4CB6F13D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fld id="{625499E5-A5A1-4515-929D-AB2B2A6780D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Gulim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Gulim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Gulim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Gulim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Gulim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BAB296F-E0AE-440C-84A0-0EE317BDE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F773D048-628E-4F4E-878E-497B4C1FE23D}" type="slidenum">
              <a:rPr lang="en-US" altLang="ko-KR">
                <a:latin typeface="Times New Roman" panose="02020603050405020304" pitchFamily="18" charset="0"/>
              </a:rPr>
              <a:pPr/>
              <a:t>1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E8EF385-0975-4DC0-890A-5049E9767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2350" cy="3624263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C4F4D31-35BD-47DF-868B-CDAD51991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/>
              <a:t>Good morning,</a:t>
            </a:r>
          </a:p>
          <a:p>
            <a:pPr eaLnBrk="1" hangingPunct="1"/>
            <a:r>
              <a:rPr lang="en-US" altLang="en-US" sz="1400"/>
              <a:t>Today, I</a:t>
            </a:r>
            <a:r>
              <a:rPr lang="en-US" altLang="en-US" sz="1400">
                <a:latin typeface="Arial" panose="020B0604020202020204" pitchFamily="34" charset="0"/>
              </a:rPr>
              <a:t>’</a:t>
            </a:r>
            <a:r>
              <a:rPr lang="en-US" altLang="en-US" sz="1400"/>
              <a:t>m very pleased to present the proposal of my research.</a:t>
            </a:r>
          </a:p>
          <a:p>
            <a:pPr eaLnBrk="1" hangingPunct="1"/>
            <a:r>
              <a:rPr lang="en-US" altLang="en-US" sz="1400"/>
              <a:t>The title is </a:t>
            </a:r>
            <a:r>
              <a:rPr lang="en-US" altLang="en-US" sz="1400">
                <a:latin typeface="Arial" panose="020B0604020202020204" pitchFamily="34" charset="0"/>
              </a:rPr>
              <a:t>…</a:t>
            </a:r>
            <a:r>
              <a:rPr lang="en-US" altLang="en-US" sz="1400"/>
              <a:t>, the local coach is Prof Bui Xuan Tung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4AEBAA5D-47F8-4305-8CBE-61D772C93F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3D6D9F6E-074A-464B-882F-3E54C01920E4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10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55658D7-D7B0-458A-8640-4BBB3C5DD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FCD92A9-B788-45F9-B248-3FDDFD034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FE364F3-4CC0-4BB3-BFCB-663F68085CE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DF6AA9A6-6916-416A-B0FF-632D742AC168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11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03CFCF3-0A68-49DC-924F-85DC8B558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18E8C35-1066-4898-9F5A-F0093721E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F969D65-6D7F-4F25-9C75-E91298D3244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C5627979-439A-4EF8-86F7-F0B9C4224396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12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21399D1-A6A4-4A1A-BC80-6B8487B1E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1D90BF2-4289-4FE5-9685-427866AF0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73AD919-5378-4419-9AE9-85EDD637DD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40B8E69D-F341-47FB-9ABD-AF86E25A2BF1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13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296DD1A-03C3-48CC-A0B7-A83CC41ED7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EE2E5DE-65A9-4CA9-8089-893EBB4BA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36EBFF4-1BCE-4B66-B126-C51EC2B08BE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96309722-DA94-4BB2-A52C-02AA5491C54F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14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C89F3E6-E9BD-410C-95AF-C473E30F2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4BF6CA42-3630-401B-954E-24165A829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CBFE22D-91D4-4128-B90F-C2CB7388F20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A3649453-7D9E-4E0C-A15A-BFB7FD552656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15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9600D133-3395-4AA5-808A-9A47FD036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55844F5-1147-465E-810E-D4BB259B9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962161D-BA5A-46E6-AD20-7934F9C91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759962D3-1CD0-454B-A5B9-AB9E3A3EE312}" type="slidenum">
              <a:rPr lang="en-US" altLang="ko-KR">
                <a:latin typeface="Times New Roman" panose="02020603050405020304" pitchFamily="18" charset="0"/>
              </a:rPr>
              <a:pPr/>
              <a:t>16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22E373B-4FD5-404A-A172-3AD1F0DA8B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2350" cy="3624263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B1112E4-460E-4ED2-ADB4-91808854E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/>
              <a:t>Good morning,</a:t>
            </a:r>
          </a:p>
          <a:p>
            <a:pPr eaLnBrk="1" hangingPunct="1"/>
            <a:r>
              <a:rPr lang="en-US" altLang="en-US" sz="1400"/>
              <a:t>Today, I</a:t>
            </a:r>
            <a:r>
              <a:rPr lang="en-US" altLang="en-US" sz="1400">
                <a:latin typeface="Arial" panose="020B0604020202020204" pitchFamily="34" charset="0"/>
              </a:rPr>
              <a:t>’</a:t>
            </a:r>
            <a:r>
              <a:rPr lang="en-US" altLang="en-US" sz="1400"/>
              <a:t>m very pleased to present the proposal of my research.</a:t>
            </a:r>
          </a:p>
          <a:p>
            <a:pPr eaLnBrk="1" hangingPunct="1"/>
            <a:r>
              <a:rPr lang="en-US" altLang="en-US" sz="1400"/>
              <a:t>The title is </a:t>
            </a:r>
            <a:r>
              <a:rPr lang="en-US" altLang="en-US" sz="1400">
                <a:latin typeface="Arial" panose="020B0604020202020204" pitchFamily="34" charset="0"/>
              </a:rPr>
              <a:t>…</a:t>
            </a:r>
            <a:r>
              <a:rPr lang="en-US" altLang="en-US" sz="1400"/>
              <a:t>, the local coach is Prof Bui Xuan Tung</a:t>
            </a:r>
          </a:p>
        </p:txBody>
      </p:sp>
    </p:spTree>
    <p:extLst>
      <p:ext uri="{BB962C8B-B14F-4D97-AF65-F5344CB8AC3E}">
        <p14:creationId xmlns:p14="http://schemas.microsoft.com/office/powerpoint/2010/main" val="2554514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60068C3-97A0-4726-8638-C77B260D850E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19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693A08-30F3-4E0D-8940-856EDAEDCBCB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42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693A08-30F3-4E0D-8940-856EDAEDCBCB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1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F6C96D0-1F23-4EDC-851A-A44382AC1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2EA78B41-424A-49D9-A57C-7F341BE097BF}" type="slidenum">
              <a:rPr lang="en-US" altLang="ko-KR">
                <a:latin typeface="Times New Roman" panose="02020603050405020304" pitchFamily="18" charset="0"/>
              </a:rPr>
              <a:pPr/>
              <a:t>2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CCC391F-9B97-4588-B3FF-88C85A97DC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E211871-6D4C-4B67-AC4B-EE15224BF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693A08-30F3-4E0D-8940-856EDAEDCBCB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35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693A08-30F3-4E0D-8940-856EDAEDCBCB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49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92A83A7-1F28-4580-BCE7-48D868AB1707}" type="slidenum">
              <a:rPr lang="en-US" altLang="en-US" smtClean="0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4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8F57C3C-B3AB-4F90-AF27-B518C3D0A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8980549B-F56D-4737-996B-A0D778B049B7}" type="slidenum">
              <a:rPr lang="en-US" altLang="ko-KR">
                <a:latin typeface="Times New Roman" panose="02020603050405020304" pitchFamily="18" charset="0"/>
              </a:rPr>
              <a:pPr/>
              <a:t>3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E4AFA3-A9BD-4FBE-984E-554316F52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2350" cy="3624263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9964424-977A-4305-A32A-1D62FCBC9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/>
              <a:t>Good morning,</a:t>
            </a:r>
          </a:p>
          <a:p>
            <a:pPr eaLnBrk="1" hangingPunct="1"/>
            <a:r>
              <a:rPr lang="en-US" altLang="en-US" sz="1400"/>
              <a:t>Today, I</a:t>
            </a:r>
            <a:r>
              <a:rPr lang="en-US" altLang="en-US" sz="1400">
                <a:latin typeface="Arial" panose="020B0604020202020204" pitchFamily="34" charset="0"/>
              </a:rPr>
              <a:t>’</a:t>
            </a:r>
            <a:r>
              <a:rPr lang="en-US" altLang="en-US" sz="1400"/>
              <a:t>m very pleased to present the proposal of my research.</a:t>
            </a:r>
          </a:p>
          <a:p>
            <a:pPr eaLnBrk="1" hangingPunct="1"/>
            <a:r>
              <a:rPr lang="en-US" altLang="en-US" sz="1400"/>
              <a:t>The title is </a:t>
            </a:r>
            <a:r>
              <a:rPr lang="en-US" altLang="en-US" sz="1400">
                <a:latin typeface="Arial" panose="020B0604020202020204" pitchFamily="34" charset="0"/>
              </a:rPr>
              <a:t>…</a:t>
            </a:r>
            <a:r>
              <a:rPr lang="en-US" altLang="en-US" sz="1400"/>
              <a:t>, the local coach is Prof Bui Xuan Tung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03ABB2-1322-4135-920E-D9089FD361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B8448FE1-9F88-407C-AD61-F17E7477D552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4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B1EDA2E-0D8E-48A2-BCEB-879E30DA32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9EF2FF1-961F-42F6-95F6-44B245189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CF7DAD7-EB21-465E-BAE7-B4F3DBF7E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12B1F23C-69C1-4803-A585-4425FB9F11EE}" type="slidenum">
              <a:rPr lang="en-US" altLang="ko-KR">
                <a:latin typeface="Times New Roman" panose="02020603050405020304" pitchFamily="18" charset="0"/>
              </a:rPr>
              <a:pPr/>
              <a:t>5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35D7E58-F23E-49CB-A385-D6930A5CF9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2350" cy="3624263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8F7B75E-51C2-4C8F-A3F0-8414FC6C9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/>
              <a:t>Good morning,</a:t>
            </a:r>
          </a:p>
          <a:p>
            <a:r>
              <a:rPr lang="en-US" altLang="en-US" sz="1400"/>
              <a:t>Today, I</a:t>
            </a:r>
            <a:r>
              <a:rPr lang="en-US" altLang="en-US" sz="1400">
                <a:latin typeface="Arial" panose="020B0604020202020204" pitchFamily="34" charset="0"/>
              </a:rPr>
              <a:t>’</a:t>
            </a:r>
            <a:r>
              <a:rPr lang="en-US" altLang="en-US" sz="1400"/>
              <a:t>m very pleased to present the proposal of my research.</a:t>
            </a:r>
          </a:p>
          <a:p>
            <a:r>
              <a:rPr lang="en-US" altLang="en-US" sz="1400"/>
              <a:t>The title is </a:t>
            </a:r>
            <a:r>
              <a:rPr lang="en-US" altLang="en-US" sz="1400">
                <a:latin typeface="Arial" panose="020B0604020202020204" pitchFamily="34" charset="0"/>
              </a:rPr>
              <a:t>…</a:t>
            </a:r>
            <a:r>
              <a:rPr lang="en-US" altLang="en-US" sz="1400"/>
              <a:t>, the local coach is Prof Bui Xuan Tung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E7D10D7-1F61-4719-A5A6-A47FF9CD9B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B186551A-6635-435A-AEE0-B5C468289CC9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6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D844191-DCE0-4A70-A6E5-BDD979747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AC8E411-1453-4E50-9283-BF983BE75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42530CD-9C46-4E3A-9D34-46A0F85E974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177338"/>
            <a:ext cx="29718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r" eaLnBrk="1" latinLnBrk="1" hangingPunct="1"/>
            <a:fld id="{2F595FA1-B548-42F3-B18A-6AB2887F3592}" type="slidenum">
              <a:rPr kumimoji="1" lang="en-US" altLang="ko-KR" sz="1200">
                <a:latin typeface="Times New Roman" panose="02020603050405020304" pitchFamily="18" charset="0"/>
              </a:rPr>
              <a:pPr algn="r" eaLnBrk="1" latinLnBrk="1" hangingPunct="1"/>
              <a:t>7</a:t>
            </a:fld>
            <a:endParaRPr kumimoji="1" lang="en-US" altLang="ko-KR" sz="120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95BF4E4-8E0B-450E-A99A-8C86F8CCF9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7588" y="725488"/>
            <a:ext cx="4827587" cy="3621087"/>
          </a:xfrm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6F91609-EBB6-4B49-BB59-434D868E4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02" tIns="43201" rIns="86402" bIns="43201"/>
          <a:lstStyle/>
          <a:p>
            <a:pPr eaLnBrk="1" hangingPunct="1"/>
            <a:endParaRPr lang="pt-B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0A71BFE-5E98-4A1C-9485-AF93E34C8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5D1D0267-68AD-43B0-8583-280674449F6B}" type="slidenum">
              <a:rPr lang="en-AU" altLang="en-US">
                <a:latin typeface="Times New Roman" panose="02020603050405020304" pitchFamily="18" charset="0"/>
              </a:rPr>
              <a:pPr/>
              <a:t>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BEB7D1C-84B7-4A36-BB90-64885D10D6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3938" cy="3624263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6C4C9D2-67E8-4A13-B73A-2A1F9A14B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/>
              <a:t>Good morning,</a:t>
            </a:r>
          </a:p>
          <a:p>
            <a:r>
              <a:rPr lang="en-US" altLang="en-US" sz="1400"/>
              <a:t>Today, I’m very pleased to present the proposal of my research.</a:t>
            </a:r>
          </a:p>
          <a:p>
            <a:r>
              <a:rPr lang="en-US" altLang="en-US" sz="1400"/>
              <a:t>The title is …, the local coach is Prof Bui Xuan Tung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962161D-BA5A-46E6-AD20-7934F9C91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fld id="{759962D3-1CD0-454B-A5B9-AB9E3A3EE312}" type="slidenum">
              <a:rPr lang="en-US" altLang="ko-KR">
                <a:latin typeface="Times New Roman" panose="02020603050405020304" pitchFamily="18" charset="0"/>
              </a:rPr>
              <a:pPr/>
              <a:t>9</a:t>
            </a:fld>
            <a:endParaRPr lang="en-US" altLang="ko-KR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22E373B-4FD5-404A-A172-3AD1F0DA8B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3900"/>
            <a:ext cx="4832350" cy="3624263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B1112E4-460E-4ED2-ADB4-91808854E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89463"/>
            <a:ext cx="5029200" cy="4348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/>
              <a:t>Good morning,</a:t>
            </a:r>
          </a:p>
          <a:p>
            <a:pPr eaLnBrk="1" hangingPunct="1"/>
            <a:r>
              <a:rPr lang="en-US" altLang="en-US" sz="1400"/>
              <a:t>Today, I</a:t>
            </a:r>
            <a:r>
              <a:rPr lang="en-US" altLang="en-US" sz="1400">
                <a:latin typeface="Arial" panose="020B0604020202020204" pitchFamily="34" charset="0"/>
              </a:rPr>
              <a:t>’</a:t>
            </a:r>
            <a:r>
              <a:rPr lang="en-US" altLang="en-US" sz="1400"/>
              <a:t>m very pleased to present the proposal of my research.</a:t>
            </a:r>
          </a:p>
          <a:p>
            <a:pPr eaLnBrk="1" hangingPunct="1"/>
            <a:r>
              <a:rPr lang="en-US" altLang="en-US" sz="1400"/>
              <a:t>The title is </a:t>
            </a:r>
            <a:r>
              <a:rPr lang="en-US" altLang="en-US" sz="1400">
                <a:latin typeface="Arial" panose="020B0604020202020204" pitchFamily="34" charset="0"/>
              </a:rPr>
              <a:t>…</a:t>
            </a:r>
            <a:r>
              <a:rPr lang="en-US" altLang="en-US" sz="1400"/>
              <a:t>, the local coach is Prof Bui Xuan Tung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648F403-5E73-43F2-A4E0-34DB570C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E020C533-BEE0-4B64-9926-EB139CED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3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6">
            <a:extLst>
              <a:ext uri="{FF2B5EF4-FFF2-40B4-BE49-F238E27FC236}">
                <a16:creationId xmlns:a16="http://schemas.microsoft.com/office/drawing/2014/main" id="{E34F7E8C-53B4-4141-B22E-7F7ADF54CAD0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A7D4E8EB-CD28-4B29-8E20-B733A5312BF5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9">
            <a:extLst>
              <a:ext uri="{FF2B5EF4-FFF2-40B4-BE49-F238E27FC236}">
                <a16:creationId xmlns:a16="http://schemas.microsoft.com/office/drawing/2014/main" id="{4377FEBB-8D8A-4C1B-9ECC-D636E4D9F9EF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0">
            <a:extLst>
              <a:ext uri="{FF2B5EF4-FFF2-40B4-BE49-F238E27FC236}">
                <a16:creationId xmlns:a16="http://schemas.microsoft.com/office/drawing/2014/main" id="{7D219394-AE6B-4A8A-943B-56486277E4E5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2F60315-52B0-479C-A785-4F31C8B2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E3C580A-D318-4D6F-B626-1BD40D34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602E643-4300-4BB7-ABAC-7F9999E6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02F57CA-6627-4785-91D4-353BECA5F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58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FAAD467-2993-48E0-8EE1-6FD5F5ABF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9461898-1EF0-41EE-BC21-BE33E4AD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098995B-170D-4550-8056-05103052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88069-2EE5-45EE-813F-001F9D1CA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5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D2A5CA3-F36B-4656-BA2A-74837189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A9F77CF-8F16-4755-BFED-2F719AFE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22C6A7D-CAAA-4B8F-8CDE-1C8E88E2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AE7DB-45A7-4221-B9A7-096F4A61B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119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13638-F516-459D-B364-D9318D8D570C}" type="datetime1">
              <a:rPr lang="en-US" altLang="en-US"/>
              <a:pPr/>
              <a:t>5/31/19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81400" y="6356350"/>
            <a:ext cx="2133600" cy="365125"/>
          </a:xfrm>
        </p:spPr>
        <p:txBody>
          <a:bodyPr/>
          <a:lstStyle>
            <a:lvl1pPr algn="ctr"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4524B22-6E6E-4B95-9B06-C6F0D76E86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35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4020-2878-4BB3-9F91-5AF7DF26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07E5-2502-4BAA-9D44-B390A9FF8089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03474-9886-460E-9FE3-BFB141A1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F7AE3-96C1-45B6-9F89-9978EFFB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2DDF6-7975-4480-BC96-68BEFB0381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00756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6EBB3-8DB4-459E-A7CF-4EB0E18F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CEE3-EB12-411C-9371-5C7EDBD4C0A3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67CE6-B1D9-429C-89BF-FCE1F07E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17CAD-1FCE-48CA-9E17-F84AF85E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4FFBC-8B0D-49A3-ABA9-39B138F5DAF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4500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B30C-8C94-44E3-989A-8B38C574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38166-4CB5-41C9-916C-6368D62CAB06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08A8A-8780-4F8F-88D9-BD4E9645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5949D-6454-45B3-BFDF-1BA9D41D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6ED13-7046-450D-B46F-E74D4F3F1D0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4581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ECB42-B8E3-41E0-97A5-13EB0118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9DDC-C8F4-484D-81C0-D41B102D01A4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6BCB0D-B433-47CB-96C9-23326F44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C9C04A-29A4-4FC9-BE2F-ECAD1E03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6E776-ADCA-4CF8-92A3-8DF7017419A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722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9E6251-7B9C-4D96-B0D2-D12E0D84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FA51-5A77-46D5-AC1A-49C540D217C1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88FA5D-4DA7-4D0D-9B39-A78A64878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543FE3-381E-4DC0-AC68-CA497101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928EB-7141-4434-A202-185887F48EB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637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06CD4DC-0F1A-404B-BBBD-F8F220E7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A19D-7846-4590-B1BD-6833F2BAC1D8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07F3E7-A8FB-4FB1-932E-E6A7A01D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1B4701-8BBD-42D7-AC92-768D59D1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C2A3-F053-436D-BC85-98E02CD21D0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9444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7A1306C-DEF7-41C9-8FCE-961C9281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5CFD0A7-C948-4B6F-964A-EBA0A87A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4BC52C3-3E04-40B9-B12A-CC5E92D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DF3B2-EB6F-4258-AF65-0DD9332E6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024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A94538-E4D7-4F07-9635-F718D21E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8D8C-5EF1-4F0A-B467-6CC12CE50B34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35BF25-EA01-4BA5-9BA6-234D0D41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5F451F-8545-4750-AD2B-6B64B79B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6A1CE-FA17-450B-BFDC-A508DC478B9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6475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71ED7E-63F9-45CC-AC68-AC0D9C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44FF-7AA5-4AE6-AD6F-6BDCCA48F779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1CFFC5-3716-4252-937B-57C2A017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A718D-8C68-41E2-8538-E0B966DA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C0D9-E5C5-467E-B0BA-4EC90CF6B87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2397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712C18-A44B-47BE-85F8-61818C7B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FFDAA-1077-4CE6-AB6A-F6E8C259AD50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8F12D7-D9DF-422C-BD69-4C8C64AF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AF0751-C21B-4A22-8586-A91A7397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40545-61FA-4ACD-929A-C3A24E0F8AC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97537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6A043-FE5C-46E2-96B8-FAD6100C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805A-04BB-4FB1-8835-E8BCF0A8CAD7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AEEED-1C68-40D1-A201-02C8ABC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D39DC-B8F5-48C1-B884-BA926709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6CA8C-F0D7-4725-A819-67D1B3E232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3906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C5D54-0EA7-43D3-89FC-B0A39D5E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7568-F44A-4345-ADDB-414AB9370420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C3A5-41F9-48FC-ADF5-532A03B3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EA7A-C8BD-4F35-9BA6-716DA1EA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315A-A568-4DF1-948C-81F624D6BF6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990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1C39774-870C-48B9-A61B-6C6304CA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92596490-67BF-40B9-AACB-3E12FAD9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1EB1C950-8C12-4922-B8B5-C579B39C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AF428-108B-44FD-AAD8-41ACBC552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4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C4CFD-DF58-4317-84D7-273830D0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CC6B-46C5-4D2E-B218-33E1B258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A2357-7338-4F40-9F28-60B2FF76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0E538F4-AF7A-45A8-A276-887B3D2D8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72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C1D06D7-AA39-4FD0-9DA1-31CEA549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56EF49E-EA3D-4F18-ACFB-3709FB75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D0A7D5D-85D1-45BE-96B1-A0D52517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4A381-01AF-4253-A290-A8DF29711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56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E854D868-F494-4850-ADFE-696AF122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4BAEF9F7-3BC3-4FCC-96CB-14E661A6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4E67A276-070D-44CA-9A8A-85C5188F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D3222-C4AA-472B-8EC2-CCC84B0B2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88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35A5B983-E7E4-4F61-BB37-44448F64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8D453E2-5F1C-4393-9B42-143022B5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958D1970-54F2-4A9A-9125-A6384304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C0066-AACC-426D-BBF5-0D22D9F27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83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B79CA58-F385-4DFC-A751-35F95B27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A2E668F9-97D8-4607-9E30-E5792BFD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8BDB8FD1-2188-4EC3-ADE1-D11ECB11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A58A3-3FC2-4267-A3A0-FF6EEA7B75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23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BF743E-C077-41AE-894F-F1A071DD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CCD944B-FB5A-4D6D-BB66-E66BB44D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153919D6-7DE1-4F76-9649-7E20E671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CFDEF-290C-42FF-93FE-9976FF999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7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0E27C953-BBF8-4C1E-BE5E-B796136EB3A5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2FF9A12-8947-445B-B860-9D4C90DC6DDD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0485C5FF-C551-4A9A-B6A6-DD18EA5D91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4881010A-D303-45BD-A463-4D1B4DFC72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F5DBBB-8225-4C12-8167-5D64AE472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EC2A8B5-9CF5-4CA3-B6A0-AA29BB43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Gulim"/>
                <a:cs typeface="Gulim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4E2BDAB-DAA6-4D08-A2CF-6D54196B4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ACD5057E-7565-4898-B09B-2B727B47915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986695FB-EC91-469B-8100-87108EF347EC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6735170-0C5F-4F92-91AF-A25FCD9E58D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Gulim"/>
                <a:cs typeface="Gulim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BD26B3E-14CF-4A3E-A375-D6DB96E30E8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Gulim"/>
                <a:cs typeface="Gulim"/>
              </a:endParaRPr>
            </a:p>
          </p:txBody>
        </p:sp>
      </p:grpSp>
      <p:sp>
        <p:nvSpPr>
          <p:cNvPr id="1034" name="Rectangle 27">
            <a:extLst>
              <a:ext uri="{FF2B5EF4-FFF2-40B4-BE49-F238E27FC236}">
                <a16:creationId xmlns:a16="http://schemas.microsoft.com/office/drawing/2014/main" id="{ECE50DB5-E7BF-4E4A-936C-057BFD06C0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6502400"/>
            <a:ext cx="9156700" cy="381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28">
            <a:extLst>
              <a:ext uri="{FF2B5EF4-FFF2-40B4-BE49-F238E27FC236}">
                <a16:creationId xmlns:a16="http://schemas.microsoft.com/office/drawing/2014/main" id="{B795473E-B097-4DEA-95E5-5F721712B9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71550"/>
            <a:ext cx="9144000" cy="428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endParaRPr lang="en-US" altLang="en-US"/>
          </a:p>
        </p:txBody>
      </p:sp>
      <p:sp>
        <p:nvSpPr>
          <p:cNvPr id="1036" name="Rectangle 29">
            <a:extLst>
              <a:ext uri="{FF2B5EF4-FFF2-40B4-BE49-F238E27FC236}">
                <a16:creationId xmlns:a16="http://schemas.microsoft.com/office/drawing/2014/main" id="{69074750-E7F9-40C0-87FB-478150B92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20663"/>
            <a:ext cx="9144000" cy="42862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41" r:id="rId2"/>
    <p:sldLayoutId id="2147484042" r:id="rId3"/>
    <p:sldLayoutId id="214748406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63" r:id="rId10"/>
    <p:sldLayoutId id="2147484048" r:id="rId11"/>
    <p:sldLayoutId id="2147484049" r:id="rId12"/>
    <p:sldLayoutId id="21474840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HY중고딕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HY신명조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HY신명조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HY신명조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신명조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신명조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AA72214-4C67-4861-BEC2-D6885811A9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8869FCB-05F7-416D-9606-CEFAC1159A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3737-AE14-4AD9-9FDE-264C8FDBB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ea typeface="굴림" pitchFamily="34" charset="-127"/>
              </a:defRPr>
            </a:lvl1pPr>
          </a:lstStyle>
          <a:p>
            <a:pPr>
              <a:defRPr/>
            </a:pPr>
            <a:fld id="{F7B09255-D0F9-4F52-8E48-9E84B69DF9BD}" type="datetimeFigureOut">
              <a:rPr lang="en-AU"/>
              <a:pPr>
                <a:defRPr/>
              </a:pPr>
              <a:t>31/5/19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041C8-CDD6-4DBE-8132-F8D1A0CC1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ea typeface="굴림" pitchFamily="34" charset="-127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5CD94-4F5D-467D-9BAB-AD3625201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E54914D-F372-4664-8D72-A9AC41D0627A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algun Gothic" panose="020B0503020000020004" pitchFamily="34" charset="-127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algun Gothic" panose="020B0503020000020004" pitchFamily="34" charset="-127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algun Gothic" panose="020B0503020000020004" pitchFamily="34" charset="-127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algun Gothic" panose="020B0503020000020004" pitchFamily="34" charset="-127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algun Gothic" panose="020B0503020000020004" pitchFamily="34" charset="-127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algun Gothic" panose="020B0503020000020004" pitchFamily="34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3">
            <a:extLst>
              <a:ext uri="{FF2B5EF4-FFF2-40B4-BE49-F238E27FC236}">
                <a16:creationId xmlns:a16="http://schemas.microsoft.com/office/drawing/2014/main" id="{B0F20A29-752B-4D34-940D-E7250D441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2921000"/>
            <a:ext cx="7797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FF66"/>
                </a:solidFill>
              </a:rPr>
              <a:t>CẢI CÁCH TTD: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FF66"/>
                </a:solidFill>
              </a:rPr>
              <a:t>KINH NGHIỆM QUỐC TẾ VÀ MÔ HÌNH THỊ TR</a:t>
            </a:r>
            <a:r>
              <a:rPr lang="vi-VN" altLang="en-US" sz="2800" b="1" dirty="0">
                <a:solidFill>
                  <a:srgbClr val="FFFF66"/>
                </a:solidFill>
              </a:rPr>
              <a:t>Ư</a:t>
            </a:r>
            <a:r>
              <a:rPr lang="en-AU" altLang="en-US" sz="2800" b="1" dirty="0">
                <a:solidFill>
                  <a:srgbClr val="FFFF66"/>
                </a:solidFill>
              </a:rPr>
              <a:t>ỜNG ĐIỆN BÁN LẺ TẠI VIỆT NAM</a:t>
            </a:r>
            <a:endParaRPr lang="en-US" altLang="en-US" sz="2800" b="1" dirty="0">
              <a:solidFill>
                <a:srgbClr val="FFFF66"/>
              </a:solidFill>
            </a:endParaRPr>
          </a:p>
        </p:txBody>
      </p:sp>
      <p:sp>
        <p:nvSpPr>
          <p:cNvPr id="860174" name="WordArt 14">
            <a:extLst>
              <a:ext uri="{FF2B5EF4-FFF2-40B4-BE49-F238E27FC236}">
                <a16:creationId xmlns:a16="http://schemas.microsoft.com/office/drawing/2014/main" id="{FCA3726E-BAE5-4B5E-8AF9-425B6D6881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5213" y="396875"/>
            <a:ext cx="67056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200" kern="10" dirty="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ĐOÀN ĐIỆN LỰC VIỆT NAM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9E4920DA-8698-4EE5-B2D1-6878422DF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1. Cải cách TTĐ của UK: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265EDC9-552A-49F2-9A92-00AAEFE65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7145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 là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AAB02449-9E5D-4188-8A88-22C41AE8A0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955A1F4C-105A-45CD-A586-F81E4F870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2. Các nước khác tại Châu Âu: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EEB10E9-DB5F-43C7-9045-F2CAAD00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7145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Nordpool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fr-FR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701F9EA5-A735-4BC5-B0A1-2DA6EFEDAC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0571A126-9B5D-445B-8361-74DB39D15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3. Cải cách ngành điện tại Mỹ: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30EE3F-479D-4359-AFC3-38410A16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7145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IPP+công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California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PJM.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02803105-E40B-47D4-927E-14869E20CB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81502C6B-2880-4DBF-90E5-C737125F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4. Cải cách TTĐ các nước Châu Á: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9DF9B6-FBC9-476C-9C8C-E749E33B1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7145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Singapore: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Philipine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TTĐ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NPC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PSAM).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fr-FR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5BB5B8FE-A063-4006-9552-B44525E011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88C25864-D185-439F-87E0-A766C4C1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5. Cải cách TTĐ tại Úc và Newzeland: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B4DE9A5-AF2C-4C6D-869B-A03FE9D13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35" y="1495287"/>
            <a:ext cx="8311529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NewZeland</a:t>
            </a:r>
            <a:r>
              <a:rPr lang="fr-FR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Hiện đã chuyển sang giai đoạn bán lẻ và tái cấu trúc hoàn toàn công ly liên kết dọc. Mức độ cạnh tranh đã ở mức cao, có sự tích hợp ngược trở lại giữa khâu phát điện và bán lẻ.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AU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740D99A4-B28D-4983-BA8E-2AED3FF7FC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FFBCB786-251A-4654-BD7C-7DFD44CAB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</a:rPr>
              <a:t>6. </a:t>
            </a:r>
            <a:r>
              <a:rPr lang="en-US" altLang="en-US" sz="2400" b="1" dirty="0" err="1">
                <a:solidFill>
                  <a:srgbClr val="FF0000"/>
                </a:solidFill>
              </a:rPr>
              <a:t>Kết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luận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4158FF-125D-4092-BBA4-DD54BE8AF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7145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</a:rPr>
              <a:t>	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CNTT,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TTĐ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fr-F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WordArt 25">
            <a:extLst>
              <a:ext uri="{FF2B5EF4-FFF2-40B4-BE49-F238E27FC236}">
                <a16:creationId xmlns:a16="http://schemas.microsoft.com/office/drawing/2014/main" id="{70C72DCA-8FEE-445F-8878-95A174E17E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Kinh nghiệm cải cách TTĐ trên thế giới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69" name="Picture 9" descr="EVN">
            <a:hlinkClick r:id="rId3" action="ppaction://hlinksldjump"/>
            <a:extLst>
              <a:ext uri="{FF2B5EF4-FFF2-40B4-BE49-F238E27FC236}">
                <a16:creationId xmlns:a16="http://schemas.microsoft.com/office/drawing/2014/main" id="{FD7F92D7-078D-41A7-AE83-CF09BE7F6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1143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13">
            <a:extLst>
              <a:ext uri="{FF2B5EF4-FFF2-40B4-BE49-F238E27FC236}">
                <a16:creationId xmlns:a16="http://schemas.microsoft.com/office/drawing/2014/main" id="{5FDBAB39-6D1C-4FF9-862E-CFDD50C7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21000"/>
            <a:ext cx="8661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66"/>
                </a:solidFill>
              </a:rPr>
              <a:t>III.</a:t>
            </a:r>
            <a:r>
              <a:rPr lang="en-US" altLang="en-US" sz="4400" b="1" dirty="0"/>
              <a:t> </a:t>
            </a:r>
            <a:r>
              <a:rPr lang="en-US" altLang="en-US" sz="4400" b="1" dirty="0" err="1">
                <a:solidFill>
                  <a:srgbClr val="FFFF66"/>
                </a:solidFill>
              </a:rPr>
              <a:t>Mô</a:t>
            </a:r>
            <a:r>
              <a:rPr lang="en-US" altLang="en-US" sz="4400" b="1" dirty="0">
                <a:solidFill>
                  <a:srgbClr val="FFFF66"/>
                </a:solidFill>
              </a:rPr>
              <a:t> </a:t>
            </a:r>
            <a:r>
              <a:rPr lang="en-US" altLang="en-US" sz="4400" b="1" dirty="0" err="1">
                <a:solidFill>
                  <a:srgbClr val="FFFF66"/>
                </a:solidFill>
              </a:rPr>
              <a:t>hình</a:t>
            </a:r>
            <a:r>
              <a:rPr lang="en-US" altLang="en-US" sz="4400" b="1" dirty="0">
                <a:solidFill>
                  <a:srgbClr val="FFFF66"/>
                </a:solidFill>
              </a:rPr>
              <a:t> d</a:t>
            </a:r>
            <a:r>
              <a:rPr lang="en-AU" altLang="en-US" sz="4400" b="1" dirty="0">
                <a:solidFill>
                  <a:srgbClr val="FFFF66"/>
                </a:solidFill>
              </a:rPr>
              <a:t>ự </a:t>
            </a:r>
            <a:r>
              <a:rPr lang="en-AU" altLang="en-US" sz="4400" b="1" dirty="0" err="1">
                <a:solidFill>
                  <a:srgbClr val="FFFF66"/>
                </a:solidFill>
              </a:rPr>
              <a:t>kiến</a:t>
            </a:r>
            <a:r>
              <a:rPr lang="en-AU" altLang="en-US" sz="4400" b="1" dirty="0">
                <a:solidFill>
                  <a:srgbClr val="FFFF66"/>
                </a:solidFill>
              </a:rPr>
              <a:t> </a:t>
            </a:r>
            <a:r>
              <a:rPr lang="en-AU" altLang="en-US" sz="4400" b="1" dirty="0" err="1">
                <a:solidFill>
                  <a:srgbClr val="FFFF66"/>
                </a:solidFill>
              </a:rPr>
              <a:t>thị</a:t>
            </a:r>
            <a:r>
              <a:rPr lang="en-AU" altLang="en-US" sz="4400" b="1" dirty="0">
                <a:solidFill>
                  <a:srgbClr val="FFFF66"/>
                </a:solidFill>
              </a:rPr>
              <a:t> tr</a:t>
            </a:r>
            <a:r>
              <a:rPr lang="vi-VN" altLang="en-US" sz="4400" b="1" dirty="0">
                <a:solidFill>
                  <a:srgbClr val="FFFF66"/>
                </a:solidFill>
              </a:rPr>
              <a:t>ư</a:t>
            </a:r>
            <a:r>
              <a:rPr lang="en-AU" altLang="en-US" sz="4400" b="1" dirty="0" err="1">
                <a:solidFill>
                  <a:srgbClr val="FFFF66"/>
                </a:solidFill>
              </a:rPr>
              <a:t>ờng</a:t>
            </a:r>
            <a:r>
              <a:rPr lang="en-AU" altLang="en-US" sz="4400" b="1" dirty="0">
                <a:solidFill>
                  <a:srgbClr val="FFFF66"/>
                </a:solidFill>
              </a:rPr>
              <a:t> </a:t>
            </a:r>
            <a:r>
              <a:rPr lang="en-AU" altLang="en-US" sz="4400" b="1" dirty="0" err="1">
                <a:solidFill>
                  <a:srgbClr val="FFFF66"/>
                </a:solidFill>
              </a:rPr>
              <a:t>điện</a:t>
            </a:r>
            <a:r>
              <a:rPr lang="en-AU" altLang="en-US" sz="4400" b="1" dirty="0">
                <a:solidFill>
                  <a:srgbClr val="FFFF66"/>
                </a:solidFill>
              </a:rPr>
              <a:t> </a:t>
            </a:r>
            <a:r>
              <a:rPr lang="en-AU" altLang="en-US" sz="4400" b="1" dirty="0" err="1">
                <a:solidFill>
                  <a:srgbClr val="FFFF66"/>
                </a:solidFill>
              </a:rPr>
              <a:t>bán</a:t>
            </a:r>
            <a:r>
              <a:rPr lang="en-AU" altLang="en-US" sz="4400" b="1" dirty="0">
                <a:solidFill>
                  <a:srgbClr val="FFFF66"/>
                </a:solidFill>
              </a:rPr>
              <a:t> </a:t>
            </a:r>
            <a:r>
              <a:rPr lang="en-AU" altLang="en-US" sz="4400" b="1" dirty="0" err="1">
                <a:solidFill>
                  <a:srgbClr val="FFFF66"/>
                </a:solidFill>
              </a:rPr>
              <a:t>lẻ</a:t>
            </a:r>
            <a:r>
              <a:rPr lang="en-AU" altLang="en-US" sz="4400" b="1" dirty="0">
                <a:solidFill>
                  <a:srgbClr val="FFFF66"/>
                </a:solidFill>
              </a:rPr>
              <a:t> </a:t>
            </a:r>
            <a:r>
              <a:rPr lang="en-AU" altLang="en-US" sz="4400" b="1" dirty="0" err="1">
                <a:solidFill>
                  <a:srgbClr val="FFFF66"/>
                </a:solidFill>
              </a:rPr>
              <a:t>tại</a:t>
            </a:r>
            <a:r>
              <a:rPr lang="en-AU" altLang="en-US" sz="4400" b="1" dirty="0">
                <a:solidFill>
                  <a:srgbClr val="FFFF66"/>
                </a:solidFill>
              </a:rPr>
              <a:t> Việt Nam</a:t>
            </a:r>
            <a:endParaRPr lang="en-US" altLang="en-US" sz="4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6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6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2593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53EC4E-B2C5-4204-AC2E-B94932E1659F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372268" y="235861"/>
            <a:ext cx="855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III.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Mô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hình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</a:rPr>
              <a:t> VREM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3568" y="1130762"/>
            <a:ext cx="763284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63/2013/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QĐ-TTg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8/11/2013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Thủ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tướng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duyệt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Lộ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Việt Nam.</a:t>
            </a:r>
            <a:endParaRPr lang="vi-VN" sz="25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8266/QĐ-BCT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10/8/2015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duyệt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Thị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buôn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AU" sz="25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TTĐ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500" kern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AU" sz="2500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5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898172" y="4221088"/>
          <a:ext cx="7416824" cy="1220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3608" y="55266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rgbClr val="FF0000"/>
                </a:solidFill>
              </a:rPr>
              <a:t>Đến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 err="1">
                <a:solidFill>
                  <a:srgbClr val="FF0000"/>
                </a:solidFill>
              </a:rPr>
              <a:t>hết</a:t>
            </a:r>
            <a:r>
              <a:rPr lang="en-AU" dirty="0">
                <a:solidFill>
                  <a:srgbClr val="FF0000"/>
                </a:solidFill>
              </a:rPr>
              <a:t> 2014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55266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2015-2021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4381" y="55266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2021-2023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4845" y="55266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rgbClr val="FF0000"/>
                </a:solidFill>
              </a:rPr>
              <a:t>Sau</a:t>
            </a:r>
            <a:r>
              <a:rPr lang="en-AU" dirty="0">
                <a:solidFill>
                  <a:srgbClr val="FF0000"/>
                </a:solidFill>
              </a:rPr>
              <a:t> 2023</a:t>
            </a:r>
            <a:endParaRPr 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979" y="1021420"/>
            <a:ext cx="6881733" cy="461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1. D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ự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kiến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mô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hình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thể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8918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B54A5-2363-4DE0-8385-591BC92846A1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thumbnail_Retail">
            <a:extLst>
              <a:ext uri="{FF2B5EF4-FFF2-40B4-BE49-F238E27FC236}">
                <a16:creationId xmlns:a16="http://schemas.microsoft.com/office/drawing/2014/main" id="{0978B295-57EE-4BF5-9948-B88A2561FD0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" y="1624247"/>
            <a:ext cx="8329614" cy="46058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B26C8F5-504F-49C1-A4C3-54631790BC8D}"/>
              </a:ext>
            </a:extLst>
          </p:cNvPr>
          <p:cNvSpPr/>
          <p:nvPr/>
        </p:nvSpPr>
        <p:spPr>
          <a:xfrm>
            <a:off x="357188" y="377284"/>
            <a:ext cx="685800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VREM</a:t>
            </a:r>
            <a:endParaRPr lang="en-US" sz="2800" b="1" dirty="0">
              <a:solidFill>
                <a:srgbClr val="FF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380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404813"/>
            <a:ext cx="685800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VREM</a:t>
            </a:r>
            <a:endParaRPr lang="en-US" sz="28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8918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B54A5-2363-4DE0-8385-591BC92846A1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76306C5-DBCC-4EC1-8FC6-95BB4AAF3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6" y="766761"/>
            <a:ext cx="97893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5D2F5-EDF5-449B-87C1-D03A39D262A4}"/>
              </a:ext>
            </a:extLst>
          </p:cNvPr>
          <p:cNvSpPr/>
          <p:nvPr/>
        </p:nvSpPr>
        <p:spPr>
          <a:xfrm>
            <a:off x="380920" y="1748572"/>
            <a:ext cx="7848679" cy="4120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bán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lẻ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:</a:t>
            </a:r>
          </a:p>
          <a:p>
            <a:pPr marL="355600" indent="-355600" algn="just" eaLnBrk="1" hangingPunct="1">
              <a:defRPr/>
            </a:pPr>
            <a:endParaRPr lang="en-AU" sz="2000" b="1" dirty="0">
              <a:solidFill>
                <a:srgbClr val="FF0000"/>
              </a:solidFill>
              <a:latin typeface="Arial" pitchFamily="34" charset="0"/>
              <a:ea typeface="MS PGothic" pitchFamily="34" charset="-128"/>
            </a:endParaRPr>
          </a:p>
          <a:p>
            <a:r>
              <a:rPr lang="en-A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Pbl</a:t>
            </a:r>
            <a:r>
              <a:rPr lang="en-A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Pnl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Ptt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Ppp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Pgdtt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Pcltt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Pdvpt</a:t>
            </a:r>
            <a:r>
              <a:rPr lang="en-A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Ptax</a:t>
            </a:r>
            <a:endParaRPr lang="en-A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Pbl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Pnl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(đ/kWh)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Ptt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(đ/kWh) (</a:t>
            </a:r>
            <a:r>
              <a:rPr lang="en-AU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A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Ppp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(đ/kWh) (</a:t>
            </a:r>
            <a:r>
              <a:rPr lang="en-AU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A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Pgdtt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(đ/kWh).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Pdvpt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Ptax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A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indent="-355600" algn="just" eaLnBrk="1" hangingPunct="1">
              <a:defRPr/>
            </a:pPr>
            <a:endParaRPr lang="en-AU" sz="2400" b="1" dirty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  <a:p>
            <a:pPr marL="355600" indent="-355600" algn="just" eaLnBrk="1" hangingPunct="1">
              <a:defRPr/>
            </a:pPr>
            <a:endParaRPr lang="en-US" sz="2000" b="1" dirty="0">
              <a:solidFill>
                <a:srgbClr val="FF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79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Text Box 2">
            <a:extLst>
              <a:ext uri="{FF2B5EF4-FFF2-40B4-BE49-F238E27FC236}">
                <a16:creationId xmlns:a16="http://schemas.microsoft.com/office/drawing/2014/main" id="{201564E0-9125-44B7-B79A-02BB364FB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1905000"/>
            <a:ext cx="8272462" cy="314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10668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AutoNum type="romanUcPeriod"/>
            </a:pPr>
            <a:r>
              <a:rPr lang="en-US" altLang="en-US" sz="3200" b="1" dirty="0" err="1"/>
              <a:t>Động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lực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thúc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đẩy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cải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cách</a:t>
            </a:r>
            <a:r>
              <a:rPr lang="en-US" altLang="en-US" sz="3200" b="1" dirty="0"/>
              <a:t> TTĐ</a:t>
            </a:r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AutoNum type="romanUcPeriod"/>
            </a:pPr>
            <a:r>
              <a:rPr lang="en-US" altLang="en-US" sz="3200" b="1" dirty="0" err="1"/>
              <a:t>Kinh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nghiệm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cải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cách</a:t>
            </a:r>
            <a:r>
              <a:rPr lang="en-US" altLang="en-US" sz="3200" b="1" dirty="0"/>
              <a:t> TTĐ </a:t>
            </a:r>
            <a:r>
              <a:rPr lang="en-US" altLang="en-US" sz="3200" b="1" dirty="0" err="1"/>
              <a:t>trên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thế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giới</a:t>
            </a:r>
            <a:endParaRPr lang="en-US" altLang="en-US" sz="3200" b="1" dirty="0"/>
          </a:p>
          <a:p>
            <a:pPr lvl="1" algn="just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AutoNum type="romanUcPeriod"/>
            </a:pPr>
            <a:r>
              <a:rPr lang="en-US" altLang="en-US" sz="3200" b="1" dirty="0" err="1"/>
              <a:t>Mô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hình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dự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kiến</a:t>
            </a:r>
            <a:r>
              <a:rPr lang="en-US" altLang="en-US" sz="3200" b="1" dirty="0"/>
              <a:t> TTĐ </a:t>
            </a:r>
            <a:r>
              <a:rPr lang="en-US" altLang="en-US" sz="3200" b="1" dirty="0" err="1"/>
              <a:t>bán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lẻ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Việt</a:t>
            </a:r>
            <a:r>
              <a:rPr lang="en-US" altLang="en-US" sz="3200" b="1" dirty="0"/>
              <a:t> Nam</a:t>
            </a:r>
          </a:p>
        </p:txBody>
      </p:sp>
      <p:sp>
        <p:nvSpPr>
          <p:cNvPr id="1143811" name="WordArt 3">
            <a:extLst>
              <a:ext uri="{FF2B5EF4-FFF2-40B4-BE49-F238E27FC236}">
                <a16:creationId xmlns:a16="http://schemas.microsoft.com/office/drawing/2014/main" id="{0C2A61AA-F8B6-44D3-A4AA-6F82E5EF91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73113" y="409575"/>
            <a:ext cx="67056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2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4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4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4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4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4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4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14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404813"/>
            <a:ext cx="685800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VREM</a:t>
            </a:r>
            <a:endParaRPr lang="en-US" sz="28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8918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B54A5-2363-4DE0-8385-591BC92846A1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76306C5-DBCC-4EC1-8FC6-95BB4AAF3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6" y="766761"/>
            <a:ext cx="97893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5D2F5-EDF5-449B-87C1-D03A39D262A4}"/>
              </a:ext>
            </a:extLst>
          </p:cNvPr>
          <p:cNvSpPr/>
          <p:nvPr/>
        </p:nvSpPr>
        <p:spPr>
          <a:xfrm>
            <a:off x="380921" y="1450774"/>
            <a:ext cx="8047462" cy="4418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Đ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ơ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vị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Bán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lẻ</a:t>
            </a: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355600" indent="-355600" algn="just" eaLnBrk="1" hangingPunct="1">
              <a:defRPr/>
            </a:pP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Default Supplier (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VREM)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(ii)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VREM.</a:t>
            </a:r>
          </a:p>
          <a:p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VREM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AU" sz="2400" dirty="0">
                <a:solidFill>
                  <a:schemeClr val="tx1"/>
                </a:solidFill>
              </a:rPr>
              <a:t>.</a:t>
            </a:r>
            <a:endParaRPr lang="en-AU" sz="2400" b="1" dirty="0">
              <a:solidFill>
                <a:schemeClr val="tx1"/>
              </a:solidFill>
            </a:endParaRPr>
          </a:p>
          <a:p>
            <a:pPr marL="355600" indent="-355600" algn="just" eaLnBrk="1" hangingPunct="1">
              <a:defRPr/>
            </a:pPr>
            <a:endParaRPr lang="en-AU" sz="2400" b="1" dirty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  <a:p>
            <a:pPr marL="355600" indent="-355600" algn="just" eaLnBrk="1" hangingPunct="1">
              <a:defRPr/>
            </a:pPr>
            <a:endParaRPr lang="en-US" sz="2000" b="1" dirty="0">
              <a:solidFill>
                <a:srgbClr val="FF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7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404813"/>
            <a:ext cx="6858000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III.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Mô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MS PGothic" pitchFamily="34" charset="-128"/>
              </a:rPr>
              <a:t> VREM</a:t>
            </a:r>
            <a:endParaRPr lang="en-US" sz="28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38918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5B54A5-2363-4DE0-8385-591BC92846A1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76306C5-DBCC-4EC1-8FC6-95BB4AAF3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76" y="766761"/>
            <a:ext cx="97893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5D2F5-EDF5-449B-87C1-D03A39D262A4}"/>
              </a:ext>
            </a:extLst>
          </p:cNvPr>
          <p:cNvSpPr/>
          <p:nvPr/>
        </p:nvSpPr>
        <p:spPr>
          <a:xfrm>
            <a:off x="380921" y="1174428"/>
            <a:ext cx="8067340" cy="4695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b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ư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ớc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thành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lập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Đ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ơ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vị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Bán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lẻ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địa</a:t>
            </a:r>
            <a:r>
              <a:rPr lang="en-A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ư</a:t>
            </a:r>
            <a:r>
              <a:rPr lang="en-A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ơng</a:t>
            </a: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355600" indent="-355600" algn="just" eaLnBrk="1" hangingPunct="1">
              <a:defRPr/>
            </a:pP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2017;</a:t>
            </a:r>
          </a:p>
          <a:p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2019)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A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A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(CPH) (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55600" indent="-355600" algn="just" eaLnBrk="1" hangingPunct="1">
              <a:defRPr/>
            </a:pPr>
            <a:endParaRPr lang="en-AU" sz="2400" b="1" dirty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  <a:p>
            <a:pPr marL="355600" indent="-355600" algn="just" eaLnBrk="1" hangingPunct="1">
              <a:defRPr/>
            </a:pPr>
            <a:endParaRPr lang="en-US" sz="2000" b="1" dirty="0">
              <a:solidFill>
                <a:srgbClr val="FF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26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-4763" y="90488"/>
            <a:ext cx="9158288" cy="6786562"/>
            <a:chOff x="-4763" y="90212"/>
            <a:chExt cx="9158388" cy="6786938"/>
          </a:xfrm>
        </p:grpSpPr>
        <p:sp>
          <p:nvSpPr>
            <p:cNvPr id="6" name="Rectangle 5"/>
            <p:cNvSpPr/>
            <p:nvPr/>
          </p:nvSpPr>
          <p:spPr>
            <a:xfrm>
              <a:off x="-4763" y="6267516"/>
              <a:ext cx="9158388" cy="609634"/>
            </a:xfrm>
            <a:prstGeom prst="rect">
              <a:avLst/>
            </a:prstGeom>
            <a:solidFill>
              <a:srgbClr val="164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5302" name="Picture 2" descr="D:\backup07102013\o dia D\O D xin\logo EV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2" t="5409" r="58469" b="76636"/>
            <a:stretch>
              <a:fillRect/>
            </a:stretch>
          </p:blipFill>
          <p:spPr bwMode="auto">
            <a:xfrm>
              <a:off x="7239000" y="90212"/>
              <a:ext cx="1540042" cy="7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299" name="TextBox 7"/>
          <p:cNvSpPr txBox="1">
            <a:spLocks noChangeArrowheads="1"/>
          </p:cNvSpPr>
          <p:nvPr/>
        </p:nvSpPr>
        <p:spPr bwMode="auto">
          <a:xfrm>
            <a:off x="0" y="2286000"/>
            <a:ext cx="9001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latin typeface="Arial" panose="020B0604020202020204" pitchFamily="34" charset="0"/>
              </a:rPr>
              <a:t>Trân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trọng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cảm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ơn</a:t>
            </a:r>
            <a:r>
              <a:rPr lang="en-US" altLang="en-US" sz="3600" b="1" dirty="0">
                <a:latin typeface="Arial" panose="020B0604020202020204" pitchFamily="34" charset="0"/>
              </a:rPr>
              <a:t>!</a:t>
            </a:r>
            <a:endParaRPr lang="en-US" altLang="en-US" sz="3600" b="1" dirty="0">
              <a:solidFill>
                <a:srgbClr val="164397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23821B-950D-4A40-813C-DAE3E3640C56}" type="slidenum">
              <a:rPr lang="en-US" altLang="en-US" sz="16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6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>
            <a:extLst>
              <a:ext uri="{FF2B5EF4-FFF2-40B4-BE49-F238E27FC236}">
                <a16:creationId xmlns:a16="http://schemas.microsoft.com/office/drawing/2014/main" id="{1B423DB3-CF69-4EC9-9004-8694B410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2921000"/>
            <a:ext cx="7797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66"/>
                </a:solidFill>
              </a:rPr>
              <a:t>I. Động lực thúc đẩy cải cách TTĐ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21" name="WordArt 25">
            <a:extLst>
              <a:ext uri="{FF2B5EF4-FFF2-40B4-BE49-F238E27FC236}">
                <a16:creationId xmlns:a16="http://schemas.microsoft.com/office/drawing/2014/main" id="{0A6EC5D7-D532-4DED-8F53-A587A35C8E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Động lực thúc đẩy cải cách TTĐ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3AB3011-B48B-4EB3-B537-908EC632F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1. Mô hình ngày điện trước thập kỷ 90.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9F19CC3-0A76-4C90-9C25-5FFF52130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8923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	</a:t>
            </a:r>
            <a:r>
              <a:rPr lang="en-US" altLang="en-US" sz="2800"/>
              <a:t>Là mô hình liên kết dọc, tương đối ổn định từ khi ngành điện ra đời, lý do chính như sau: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Tính độc quyền tự nhiên (ecnomy of scale);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Sự can thiệp của các chính phủ đối với ngành công nghiệp mũi nhọn;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6">
            <a:extLst>
              <a:ext uri="{FF2B5EF4-FFF2-40B4-BE49-F238E27FC236}">
                <a16:creationId xmlns:a16="http://schemas.microsoft.com/office/drawing/2014/main" id="{BBCA796F-7DCC-4946-B335-4DDE4E9FF271}"/>
              </a:ext>
            </a:extLst>
          </p:cNvPr>
          <p:cNvGrpSpPr>
            <a:grpSpLocks/>
          </p:cNvGrpSpPr>
          <p:nvPr/>
        </p:nvGrpSpPr>
        <p:grpSpPr bwMode="auto">
          <a:xfrm>
            <a:off x="1282700" y="1863725"/>
            <a:ext cx="7600950" cy="4471988"/>
            <a:chOff x="768" y="822"/>
            <a:chExt cx="4788" cy="2817"/>
          </a:xfrm>
        </p:grpSpPr>
        <p:sp>
          <p:nvSpPr>
            <p:cNvPr id="10245" name="Oval 17">
              <a:extLst>
                <a:ext uri="{FF2B5EF4-FFF2-40B4-BE49-F238E27FC236}">
                  <a16:creationId xmlns:a16="http://schemas.microsoft.com/office/drawing/2014/main" id="{F37E11E9-8183-4BB2-93B2-56557CB77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" y="1527"/>
              <a:ext cx="1489" cy="3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 algn="ctr"/>
              <a:r>
                <a:rPr lang="en-US" altLang="ko-KR" b="1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Transmission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46" name="Rectangle 18">
              <a:extLst>
                <a:ext uri="{FF2B5EF4-FFF2-40B4-BE49-F238E27FC236}">
                  <a16:creationId xmlns:a16="http://schemas.microsoft.com/office/drawing/2014/main" id="{C426DF9A-6D47-4066-9344-C7F0CFF93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" y="822"/>
              <a:ext cx="596" cy="313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Genco</a:t>
              </a:r>
              <a:endPara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47" name="Rectangle 19">
              <a:extLst>
                <a:ext uri="{FF2B5EF4-FFF2-40B4-BE49-F238E27FC236}">
                  <a16:creationId xmlns:a16="http://schemas.microsoft.com/office/drawing/2014/main" id="{A87B7195-FD5B-44B9-84C4-9BCED505C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6" y="822"/>
              <a:ext cx="595" cy="313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Genco</a:t>
              </a:r>
              <a:endPara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48" name="Rectangle 20">
              <a:extLst>
                <a:ext uri="{FF2B5EF4-FFF2-40B4-BE49-F238E27FC236}">
                  <a16:creationId xmlns:a16="http://schemas.microsoft.com/office/drawing/2014/main" id="{83385B75-4E7D-437C-A751-F0770B0BE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0" y="822"/>
              <a:ext cx="595" cy="313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Genco</a:t>
              </a:r>
              <a:endPara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49" name="Rectangle 21">
              <a:extLst>
                <a:ext uri="{FF2B5EF4-FFF2-40B4-BE49-F238E27FC236}">
                  <a16:creationId xmlns:a16="http://schemas.microsoft.com/office/drawing/2014/main" id="{6218F756-E2F7-465F-85F7-52756D46C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4" y="822"/>
              <a:ext cx="596" cy="313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Genco</a:t>
              </a:r>
              <a:endPara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50" name="Text Box 22">
              <a:extLst>
                <a:ext uri="{FF2B5EF4-FFF2-40B4-BE49-F238E27FC236}">
                  <a16:creationId xmlns:a16="http://schemas.microsoft.com/office/drawing/2014/main" id="{D9517E47-7B0E-4B00-9823-4E75D1855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2389"/>
              <a:ext cx="596" cy="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 algn="ctr"/>
              <a:r>
                <a:rPr lang="en-US" altLang="ko-KR" b="1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Disco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10251" name="Text Box 23">
              <a:extLst>
                <a:ext uri="{FF2B5EF4-FFF2-40B4-BE49-F238E27FC236}">
                  <a16:creationId xmlns:a16="http://schemas.microsoft.com/office/drawing/2014/main" id="{A14ECF35-A739-4B57-8A2C-6DE2E9166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2624"/>
              <a:ext cx="298" cy="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W</a:t>
              </a:r>
            </a:p>
          </p:txBody>
        </p:sp>
        <p:sp>
          <p:nvSpPr>
            <p:cNvPr id="10252" name="Text Box 24">
              <a:extLst>
                <a:ext uri="{FF2B5EF4-FFF2-40B4-BE49-F238E27FC236}">
                  <a16:creationId xmlns:a16="http://schemas.microsoft.com/office/drawing/2014/main" id="{8B85C310-BD62-43FC-A028-FCF87423E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8" y="2624"/>
              <a:ext cx="297" cy="2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R</a:t>
              </a:r>
              <a:endParaRPr lang="en-US" altLang="en-US" sz="2000" b="1">
                <a:solidFill>
                  <a:schemeClr val="bg2"/>
                </a:solidFill>
              </a:endParaRPr>
            </a:p>
          </p:txBody>
        </p:sp>
        <p:sp>
          <p:nvSpPr>
            <p:cNvPr id="10253" name="Text Box 25">
              <a:extLst>
                <a:ext uri="{FF2B5EF4-FFF2-40B4-BE49-F238E27FC236}">
                  <a16:creationId xmlns:a16="http://schemas.microsoft.com/office/drawing/2014/main" id="{D6FD5707-9D4F-4767-9B11-C4355D694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5" y="2389"/>
              <a:ext cx="596" cy="23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 algn="ctr"/>
              <a:r>
                <a:rPr lang="en-US" altLang="ko-KR" b="1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Disco</a:t>
              </a:r>
              <a:endPara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sp>
          <p:nvSpPr>
            <p:cNvPr id="10254" name="Text Box 26">
              <a:extLst>
                <a:ext uri="{FF2B5EF4-FFF2-40B4-BE49-F238E27FC236}">
                  <a16:creationId xmlns:a16="http://schemas.microsoft.com/office/drawing/2014/main" id="{15E536D4-CEBC-4750-B127-0786A2B34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5" y="2624"/>
              <a:ext cx="298" cy="23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tx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W</a:t>
              </a:r>
            </a:p>
          </p:txBody>
        </p:sp>
        <p:sp>
          <p:nvSpPr>
            <p:cNvPr id="10255" name="Text Box 27">
              <a:extLst>
                <a:ext uri="{FF2B5EF4-FFF2-40B4-BE49-F238E27FC236}">
                  <a16:creationId xmlns:a16="http://schemas.microsoft.com/office/drawing/2014/main" id="{3E5555A2-F398-4DF0-BF4E-FC047DDAE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3" y="2624"/>
              <a:ext cx="298" cy="235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r>
                <a:rPr lang="en-US" altLang="ko-KR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R</a:t>
              </a:r>
              <a:endParaRPr lang="en-US" altLang="en-US" sz="2000" b="1">
                <a:solidFill>
                  <a:schemeClr val="bg2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</p:txBody>
        </p:sp>
        <p:grpSp>
          <p:nvGrpSpPr>
            <p:cNvPr id="10256" name="Group 28">
              <a:extLst>
                <a:ext uri="{FF2B5EF4-FFF2-40B4-BE49-F238E27FC236}">
                  <a16:creationId xmlns:a16="http://schemas.microsoft.com/office/drawing/2014/main" id="{449377F3-9CBE-4EC6-9A0E-B5A21AF4FA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8" y="2389"/>
              <a:ext cx="596" cy="470"/>
              <a:chOff x="3780" y="5580"/>
              <a:chExt cx="1080" cy="1080"/>
            </a:xfrm>
          </p:grpSpPr>
          <p:sp>
            <p:nvSpPr>
              <p:cNvPr id="10286" name="Text Box 29">
                <a:extLst>
                  <a:ext uri="{FF2B5EF4-FFF2-40B4-BE49-F238E27FC236}">
                    <a16:creationId xmlns:a16="http://schemas.microsoft.com/office/drawing/2014/main" id="{316E0756-25C6-432D-AAE8-7B9839496C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" y="5580"/>
                <a:ext cx="1080" cy="5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r>
                  <a:rPr lang="en-US" altLang="ko-KR" sz="20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Disco</a:t>
                </a:r>
                <a:endParaRPr lang="en-US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  <p:sp>
            <p:nvSpPr>
              <p:cNvPr id="10287" name="Text Box 30">
                <a:extLst>
                  <a:ext uri="{FF2B5EF4-FFF2-40B4-BE49-F238E27FC236}">
                    <a16:creationId xmlns:a16="http://schemas.microsoft.com/office/drawing/2014/main" id="{621CD010-15C4-49D4-B147-A667B9BDA5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" y="6120"/>
                <a:ext cx="540" cy="5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r>
                  <a:rPr lang="en-US" altLang="ko-KR" sz="20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W</a:t>
                </a:r>
                <a:endPara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  <p:sp>
            <p:nvSpPr>
              <p:cNvPr id="10288" name="Text Box 31">
                <a:extLst>
                  <a:ext uri="{FF2B5EF4-FFF2-40B4-BE49-F238E27FC236}">
                    <a16:creationId xmlns:a16="http://schemas.microsoft.com/office/drawing/2014/main" id="{2C2310A6-A159-4D9C-82EA-5B62295318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6120"/>
                <a:ext cx="540" cy="540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r>
                  <a:rPr lang="en-US" altLang="ko-KR" sz="20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R</a:t>
                </a:r>
                <a:endParaRPr lang="en-US" altLang="en-US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</p:grpSp>
        <p:grpSp>
          <p:nvGrpSpPr>
            <p:cNvPr id="10257" name="Group 32">
              <a:extLst>
                <a:ext uri="{FF2B5EF4-FFF2-40B4-BE49-F238E27FC236}">
                  <a16:creationId xmlns:a16="http://schemas.microsoft.com/office/drawing/2014/main" id="{A44CB2C9-C510-4B58-AFC9-008EDE8B0B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3" y="2389"/>
              <a:ext cx="595" cy="470"/>
              <a:chOff x="3780" y="5580"/>
              <a:chExt cx="1080" cy="1080"/>
            </a:xfrm>
          </p:grpSpPr>
          <p:sp>
            <p:nvSpPr>
              <p:cNvPr id="10283" name="Text Box 33">
                <a:extLst>
                  <a:ext uri="{FF2B5EF4-FFF2-40B4-BE49-F238E27FC236}">
                    <a16:creationId xmlns:a16="http://schemas.microsoft.com/office/drawing/2014/main" id="{6C8FC1BA-908D-411C-B7A3-27F03AB400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" y="5580"/>
                <a:ext cx="1080" cy="5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pPr algn="ctr"/>
                <a:r>
                  <a:rPr lang="en-US" altLang="ko-KR" b="1">
                    <a:solidFill>
                      <a:srgbClr val="FF0000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Disco</a:t>
                </a:r>
                <a:endPara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  <p:sp>
            <p:nvSpPr>
              <p:cNvPr id="10284" name="Text Box 34">
                <a:extLst>
                  <a:ext uri="{FF2B5EF4-FFF2-40B4-BE49-F238E27FC236}">
                    <a16:creationId xmlns:a16="http://schemas.microsoft.com/office/drawing/2014/main" id="{C694E7C1-FFB1-4562-BE66-428529F76B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" y="6120"/>
                <a:ext cx="540" cy="5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r>
                  <a:rPr lang="en-US" altLang="ko-KR" sz="20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W</a:t>
                </a:r>
              </a:p>
            </p:txBody>
          </p:sp>
          <p:sp>
            <p:nvSpPr>
              <p:cNvPr id="10285" name="Text Box 35">
                <a:extLst>
                  <a:ext uri="{FF2B5EF4-FFF2-40B4-BE49-F238E27FC236}">
                    <a16:creationId xmlns:a16="http://schemas.microsoft.com/office/drawing/2014/main" id="{D6CD82A4-D070-49C6-9F98-1E0EC5CCE5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6120"/>
                <a:ext cx="540" cy="540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ulim" panose="020B0600000101010101" pitchFamily="34" charset="-127"/>
                  </a:defRPr>
                </a:lvl9pPr>
              </a:lstStyle>
              <a:p>
                <a:r>
                  <a:rPr lang="en-US" altLang="ko-KR" sz="2000" b="1">
                    <a:solidFill>
                      <a:schemeClr val="bg2"/>
                    </a:solidFill>
                    <a:latin typeface="Times New Roman" panose="02020603050405020304" pitchFamily="18" charset="0"/>
                    <a:ea typeface="Batang" panose="02030600000101010101" pitchFamily="18" charset="-127"/>
                  </a:rPr>
                  <a:t>R</a:t>
                </a:r>
                <a:endParaRPr lang="en-US" altLang="en-US" sz="2000" b="1">
                  <a:solidFill>
                    <a:schemeClr val="bg2"/>
                  </a:solidFill>
                  <a:latin typeface="Times New Roman" panose="02020603050405020304" pitchFamily="18" charset="0"/>
                  <a:ea typeface="Batang" panose="02030600000101010101" pitchFamily="18" charset="-127"/>
                </a:endParaRPr>
              </a:p>
            </p:txBody>
          </p:sp>
        </p:grpSp>
        <p:sp>
          <p:nvSpPr>
            <p:cNvPr id="10258" name="Text Box 36">
              <a:extLst>
                <a:ext uri="{FF2B5EF4-FFF2-40B4-BE49-F238E27FC236}">
                  <a16:creationId xmlns:a16="http://schemas.microsoft.com/office/drawing/2014/main" id="{A5D71839-A401-49D6-9A3E-843BC73D8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3015"/>
              <a:ext cx="3177" cy="235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 algn="ctr"/>
              <a:r>
                <a:rPr lang="en-US" altLang="ko-KR" b="1">
                  <a:latin typeface="Times New Roman" panose="02020603050405020304" pitchFamily="18" charset="0"/>
                  <a:ea typeface="Batang" panose="02030600000101010101" pitchFamily="18" charset="-127"/>
                </a:rPr>
                <a:t>Customers</a:t>
              </a:r>
              <a:endParaRPr lang="en-US" altLang="en-US"/>
            </a:p>
          </p:txBody>
        </p:sp>
        <p:sp>
          <p:nvSpPr>
            <p:cNvPr id="10259" name="Line 37">
              <a:extLst>
                <a:ext uri="{FF2B5EF4-FFF2-40B4-BE49-F238E27FC236}">
                  <a16:creationId xmlns:a16="http://schemas.microsoft.com/office/drawing/2014/main" id="{76D26AB1-128E-43DD-AACE-7520DBD66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9" y="1135"/>
              <a:ext cx="695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0" name="Line 38">
              <a:extLst>
                <a:ext uri="{FF2B5EF4-FFF2-40B4-BE49-F238E27FC236}">
                  <a16:creationId xmlns:a16="http://schemas.microsoft.com/office/drawing/2014/main" id="{506C462C-15A5-499E-A3B0-CF091463B9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6" y="1135"/>
              <a:ext cx="596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1" name="Line 39">
              <a:extLst>
                <a:ext uri="{FF2B5EF4-FFF2-40B4-BE49-F238E27FC236}">
                  <a16:creationId xmlns:a16="http://schemas.microsoft.com/office/drawing/2014/main" id="{2D410F49-DB13-4FC2-B796-E8318E77D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1135"/>
              <a:ext cx="199" cy="392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2" name="Line 40">
              <a:extLst>
                <a:ext uri="{FF2B5EF4-FFF2-40B4-BE49-F238E27FC236}">
                  <a16:creationId xmlns:a16="http://schemas.microsoft.com/office/drawing/2014/main" id="{A45E5752-EDDE-4D95-BE62-37A8F938B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9" y="1135"/>
              <a:ext cx="199" cy="392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3" name="Line 41">
              <a:extLst>
                <a:ext uri="{FF2B5EF4-FFF2-40B4-BE49-F238E27FC236}">
                  <a16:creationId xmlns:a16="http://schemas.microsoft.com/office/drawing/2014/main" id="{15F570CD-13AB-4C75-BFF2-DF621B463F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9" y="1919"/>
              <a:ext cx="1192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4" name="Line 42">
              <a:extLst>
                <a:ext uri="{FF2B5EF4-FFF2-40B4-BE49-F238E27FC236}">
                  <a16:creationId xmlns:a16="http://schemas.microsoft.com/office/drawing/2014/main" id="{578AD4FB-BEB9-4F8E-845F-C095B2749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1" y="1919"/>
              <a:ext cx="1389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5" name="Line 43">
              <a:extLst>
                <a:ext uri="{FF2B5EF4-FFF2-40B4-BE49-F238E27FC236}">
                  <a16:creationId xmlns:a16="http://schemas.microsoft.com/office/drawing/2014/main" id="{AF5DAB9A-F642-4C0E-916C-8C8394D80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3" y="1919"/>
              <a:ext cx="298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6" name="Line 44">
              <a:extLst>
                <a:ext uri="{FF2B5EF4-FFF2-40B4-BE49-F238E27FC236}">
                  <a16:creationId xmlns:a16="http://schemas.microsoft.com/office/drawing/2014/main" id="{B24D29C7-9DAF-4C62-87B1-68AA69246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1" y="1919"/>
              <a:ext cx="496" cy="47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7" name="Line 45">
              <a:extLst>
                <a:ext uri="{FF2B5EF4-FFF2-40B4-BE49-F238E27FC236}">
                  <a16:creationId xmlns:a16="http://schemas.microsoft.com/office/drawing/2014/main" id="{24CBEA81-F92D-41DE-BE82-126116D8C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4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8" name="Line 46">
              <a:extLst>
                <a:ext uri="{FF2B5EF4-FFF2-40B4-BE49-F238E27FC236}">
                  <a16:creationId xmlns:a16="http://schemas.microsoft.com/office/drawing/2014/main" id="{AB5CBC44-C093-4988-8F51-EE4A4CFBB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69" name="Line 47">
              <a:extLst>
                <a:ext uri="{FF2B5EF4-FFF2-40B4-BE49-F238E27FC236}">
                  <a16:creationId xmlns:a16="http://schemas.microsoft.com/office/drawing/2014/main" id="{4AE0BAE3-9E09-4100-AD7F-CF39BBDFB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8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0" name="Line 48">
              <a:extLst>
                <a:ext uri="{FF2B5EF4-FFF2-40B4-BE49-F238E27FC236}">
                  <a16:creationId xmlns:a16="http://schemas.microsoft.com/office/drawing/2014/main" id="{ACDCA338-AB56-49BC-8D76-FDCCDA3C8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5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1" name="Line 49">
              <a:extLst>
                <a:ext uri="{FF2B5EF4-FFF2-40B4-BE49-F238E27FC236}">
                  <a16:creationId xmlns:a16="http://schemas.microsoft.com/office/drawing/2014/main" id="{65750354-A61E-4D3D-A311-720EBB449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1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2" name="Line 50">
              <a:extLst>
                <a:ext uri="{FF2B5EF4-FFF2-40B4-BE49-F238E27FC236}">
                  <a16:creationId xmlns:a16="http://schemas.microsoft.com/office/drawing/2014/main" id="{C6A453E6-327C-4391-B30D-ED040E4F2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2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3" name="Line 51">
              <a:extLst>
                <a:ext uri="{FF2B5EF4-FFF2-40B4-BE49-F238E27FC236}">
                  <a16:creationId xmlns:a16="http://schemas.microsoft.com/office/drawing/2014/main" id="{62189940-CE08-47D9-AEA9-1F7E7D318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5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4" name="Line 52">
              <a:extLst>
                <a:ext uri="{FF2B5EF4-FFF2-40B4-BE49-F238E27FC236}">
                  <a16:creationId xmlns:a16="http://schemas.microsoft.com/office/drawing/2014/main" id="{71BC7A9A-3A09-4141-9F44-5E750A575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3" y="2859"/>
              <a:ext cx="0" cy="156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275" name="Rectangle 53">
              <a:extLst>
                <a:ext uri="{FF2B5EF4-FFF2-40B4-BE49-F238E27FC236}">
                  <a16:creationId xmlns:a16="http://schemas.microsoft.com/office/drawing/2014/main" id="{006BC91B-5F56-4C1D-8A4C-F9F67A02B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22"/>
              <a:ext cx="397" cy="2115"/>
            </a:xfrm>
            <a:prstGeom prst="rect">
              <a:avLst/>
            </a:prstGeom>
            <a:gradFill rotWithShape="1">
              <a:gsLst>
                <a:gs pos="0">
                  <a:srgbClr val="FF9C83"/>
                </a:gs>
                <a:gs pos="100000">
                  <a:srgbClr val="FF3300">
                    <a:alpha val="46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 algn="ctr"/>
              <a:endParaRPr lang="en-US" altLang="ko-KR" sz="1600" b="1">
                <a:solidFill>
                  <a:srgbClr val="FF33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/>
              <a:endParaRPr lang="en-US" altLang="ko-KR" sz="1600" b="1">
                <a:solidFill>
                  <a:srgbClr val="FF33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/>
              <a:endParaRPr lang="en-US" altLang="ko-KR" sz="1600" b="1">
                <a:solidFill>
                  <a:srgbClr val="FF33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/>
              <a:endParaRPr lang="en-US" altLang="ko-KR" sz="1600" b="1">
                <a:solidFill>
                  <a:srgbClr val="FF33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/>
              <a:endParaRPr lang="en-US" altLang="ko-KR" sz="1600" b="1">
                <a:solidFill>
                  <a:srgbClr val="FF33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pPr algn="ctr"/>
              <a:r>
                <a:rPr lang="en-US" altLang="ko-KR" sz="1600" b="1">
                  <a:solidFill>
                    <a:srgbClr val="FF33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 </a:t>
              </a:r>
              <a:r>
                <a:rPr lang="en-US" altLang="ko-KR" sz="1600" b="1">
                  <a:solidFill>
                    <a:srgbClr val="FFFF00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(SO)</a:t>
              </a:r>
            </a:p>
            <a:p>
              <a:endParaRPr lang="en-US" altLang="ko-KR" sz="120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ko-KR" sz="1200">
                <a:latin typeface="Times New Roman" panose="02020603050405020304" pitchFamily="18" charset="0"/>
                <a:ea typeface="Batang" panose="02030600000101010101" pitchFamily="18" charset="-127"/>
              </a:endParaRPr>
            </a:p>
            <a:p>
              <a:endParaRPr lang="en-US" altLang="en-US"/>
            </a:p>
          </p:txBody>
        </p:sp>
        <p:sp>
          <p:nvSpPr>
            <p:cNvPr id="10276" name="AutoShape 54">
              <a:extLst>
                <a:ext uri="{FF2B5EF4-FFF2-40B4-BE49-F238E27FC236}">
                  <a16:creationId xmlns:a16="http://schemas.microsoft.com/office/drawing/2014/main" id="{3DECBE16-443F-4D9F-9AF3-DE1130625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1682"/>
              <a:ext cx="894" cy="157"/>
            </a:xfrm>
            <a:prstGeom prst="rightArrow">
              <a:avLst>
                <a:gd name="adj1" fmla="val 50000"/>
                <a:gd name="adj2" fmla="val 14235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7" name="AutoShape 55">
              <a:extLst>
                <a:ext uri="{FF2B5EF4-FFF2-40B4-BE49-F238E27FC236}">
                  <a16:creationId xmlns:a16="http://schemas.microsoft.com/office/drawing/2014/main" id="{E1622308-3A0E-4270-AA60-1EC445ED5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467"/>
              <a:ext cx="298" cy="157"/>
            </a:xfrm>
            <a:prstGeom prst="rightArrow">
              <a:avLst>
                <a:gd name="adj1" fmla="val 50000"/>
                <a:gd name="adj2" fmla="val 47452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8" name="AutoShape 56">
              <a:extLst>
                <a:ext uri="{FF2B5EF4-FFF2-40B4-BE49-F238E27FC236}">
                  <a16:creationId xmlns:a16="http://schemas.microsoft.com/office/drawing/2014/main" id="{BC8C4553-1DD1-4CA6-9743-ECD76BC43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900"/>
              <a:ext cx="298" cy="157"/>
            </a:xfrm>
            <a:prstGeom prst="rightArrow">
              <a:avLst>
                <a:gd name="adj1" fmla="val 50000"/>
                <a:gd name="adj2" fmla="val 47452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9" name="Rectangle 57">
              <a:extLst>
                <a:ext uri="{FF2B5EF4-FFF2-40B4-BE49-F238E27FC236}">
                  <a16:creationId xmlns:a16="http://schemas.microsoft.com/office/drawing/2014/main" id="{0B46B8B7-0C1C-4C3B-AA3F-00EB28C75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" y="3407"/>
              <a:ext cx="496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80" name="Rectangle 58">
              <a:extLst>
                <a:ext uri="{FF2B5EF4-FFF2-40B4-BE49-F238E27FC236}">
                  <a16:creationId xmlns:a16="http://schemas.microsoft.com/office/drawing/2014/main" id="{542E2FD0-C0E0-4B7B-B10F-1A60A192C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" y="3407"/>
              <a:ext cx="496" cy="15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81" name="Text Box 59">
              <a:extLst>
                <a:ext uri="{FF2B5EF4-FFF2-40B4-BE49-F238E27FC236}">
                  <a16:creationId xmlns:a16="http://schemas.microsoft.com/office/drawing/2014/main" id="{012E6F44-0221-444B-8C3D-620293BEA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408"/>
              <a:ext cx="1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Regulated parts</a:t>
              </a:r>
            </a:p>
          </p:txBody>
        </p:sp>
        <p:sp>
          <p:nvSpPr>
            <p:cNvPr id="10282" name="Text Box 60">
              <a:extLst>
                <a:ext uri="{FF2B5EF4-FFF2-40B4-BE49-F238E27FC236}">
                  <a16:creationId xmlns:a16="http://schemas.microsoft.com/office/drawing/2014/main" id="{8EFE39DE-3EF7-4F34-BD4A-A93629FE3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408"/>
              <a:ext cx="1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ulim" panose="020B0600000101010101" pitchFamily="34" charset="-127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Deregulated parts</a:t>
              </a:r>
            </a:p>
          </p:txBody>
        </p:sp>
      </p:grpSp>
      <p:sp>
        <p:nvSpPr>
          <p:cNvPr id="48" name="WordArt 25">
            <a:extLst>
              <a:ext uri="{FF2B5EF4-FFF2-40B4-BE49-F238E27FC236}">
                <a16:creationId xmlns:a16="http://schemas.microsoft.com/office/drawing/2014/main" id="{B7E77573-63FB-4D0B-8904-8C6EFEA256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Động lực thúc đẩy cải cách TTĐ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0102BD06-CCB1-45C2-B2BB-C0302543D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1181100"/>
            <a:ext cx="8551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1. Mô hình ngày điện trước thập kỷ 90 (tiếp).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21" name="WordArt 25">
            <a:extLst>
              <a:ext uri="{FF2B5EF4-FFF2-40B4-BE49-F238E27FC236}">
                <a16:creationId xmlns:a16="http://schemas.microsoft.com/office/drawing/2014/main" id="{3F795269-BC6A-4E9E-AD81-8B8D596AA8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Động lực thúc đẩy cải cách TTĐ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1C0E31ED-890B-4263-8372-D778D7F6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551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2. Cấu trúc chi phí: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294065D-EAAB-4476-999A-8825716AC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8923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	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Khâu phát điện: Chiếm 70-75% là khâu có mức chi phí cao nhất và có tiềm năng giảm chi phí lớn;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Khâu truyền tải, phân phối: 25-30%.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21" name="WordArt 25">
            <a:extLst>
              <a:ext uri="{FF2B5EF4-FFF2-40B4-BE49-F238E27FC236}">
                <a16:creationId xmlns:a16="http://schemas.microsoft.com/office/drawing/2014/main" id="{ED1ECFE0-5207-44E2-8950-7BC7450F36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Động lực thúc đẩy cải cách TTĐ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1297E37C-0ED4-40D0-90A5-7E79939D7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46200"/>
            <a:ext cx="8081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3. Các động lực chính thúc đẩy cải cách ngành điện.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A6860F8-A0A3-449E-B62D-FAE0809D7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1892300"/>
            <a:ext cx="8077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	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Sự phát triển của KHCN, bao gồm CNTT và Tuabin khí: Khâu phát điện và khâu bán lẻ không còn coi là có tính quy mô kinh tế nữa.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Kinh nghiệm từ cải cách ngành công nghiệp tương tự như Viễn Thông;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altLang="en-US" sz="2800"/>
              <a:t>Khoa học quản lý.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278D1687-DF9F-4038-9955-76C61A4DB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62038"/>
          <a:ext cx="9144000" cy="579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Picture" r:id="rId4" imgW="5147113" imgH="3546533" progId="Word.Picture.8">
                  <p:embed/>
                </p:oleObj>
              </mc:Choice>
              <mc:Fallback>
                <p:oleObj name="Picture" r:id="rId4" imgW="5147113" imgH="3546533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2038"/>
                        <a:ext cx="9144000" cy="579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dArt 25">
            <a:extLst>
              <a:ext uri="{FF2B5EF4-FFF2-40B4-BE49-F238E27FC236}">
                <a16:creationId xmlns:a16="http://schemas.microsoft.com/office/drawing/2014/main" id="{009C94C2-E7C6-45C8-8730-9F333D04D6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2413" y="317500"/>
            <a:ext cx="7672387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8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Động lực thúc đẩy cải cách TTĐ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DE6930F1-C46C-4ABE-8C25-6BBE441F3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1104900"/>
            <a:ext cx="674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4. Các cấp độ phát triển TTĐ.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69" name="Picture 9" descr="EVN">
            <a:hlinkClick r:id="rId3" action="ppaction://hlinksldjump"/>
            <a:extLst>
              <a:ext uri="{FF2B5EF4-FFF2-40B4-BE49-F238E27FC236}">
                <a16:creationId xmlns:a16="http://schemas.microsoft.com/office/drawing/2014/main" id="{FD7F92D7-078D-41A7-AE83-CF09BE7F6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1143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13">
            <a:extLst>
              <a:ext uri="{FF2B5EF4-FFF2-40B4-BE49-F238E27FC236}">
                <a16:creationId xmlns:a16="http://schemas.microsoft.com/office/drawing/2014/main" id="{5FDBAB39-6D1C-4FF9-862E-CFDD50C7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21000"/>
            <a:ext cx="8661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ulim" panose="020B0600000101010101" pitchFamily="34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66"/>
                </a:solidFill>
              </a:rPr>
              <a:t>II.</a:t>
            </a:r>
            <a:r>
              <a:rPr lang="en-US" altLang="en-US" sz="4400" b="1"/>
              <a:t> </a:t>
            </a:r>
            <a:r>
              <a:rPr lang="en-US" altLang="en-US" sz="4400" b="1">
                <a:solidFill>
                  <a:srgbClr val="FFFF66"/>
                </a:solidFill>
              </a:rPr>
              <a:t>Kinh nghiệm cải cách TTĐ các nước trên thế giới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6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17254</TotalTime>
  <Words>982</Words>
  <Application>Microsoft Macintosh PowerPoint</Application>
  <PresentationFormat>On-screen Show (4:3)</PresentationFormat>
  <Paragraphs>183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Gulim</vt:lpstr>
      <vt:lpstr>Arial</vt:lpstr>
      <vt:lpstr>Calibri</vt:lpstr>
      <vt:lpstr>Constantia</vt:lpstr>
      <vt:lpstr>Courier New</vt:lpstr>
      <vt:lpstr>Times New Roman</vt:lpstr>
      <vt:lpstr>Wingdings</vt:lpstr>
      <vt:lpstr>Wingdings 2</vt:lpstr>
      <vt:lpstr>Flow</vt:lpstr>
      <vt:lpstr>Custom Design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현대건설(주)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안윤숙</dc:creator>
  <cp:lastModifiedBy>Le Hoang Nam</cp:lastModifiedBy>
  <cp:revision>1355</cp:revision>
  <cp:lastPrinted>2004-04-07T10:38:56Z</cp:lastPrinted>
  <dcterms:created xsi:type="dcterms:W3CDTF">2000-03-07T08:45:32Z</dcterms:created>
  <dcterms:modified xsi:type="dcterms:W3CDTF">2019-05-31T08:55:00Z</dcterms:modified>
</cp:coreProperties>
</file>