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6" r:id="rId2"/>
    <p:sldId id="263" r:id="rId3"/>
    <p:sldId id="531" r:id="rId4"/>
    <p:sldId id="532" r:id="rId5"/>
    <p:sldId id="536" r:id="rId6"/>
    <p:sldId id="540" r:id="rId7"/>
    <p:sldId id="541" r:id="rId8"/>
    <p:sldId id="537" r:id="rId9"/>
    <p:sldId id="505" r:id="rId10"/>
    <p:sldId id="506" r:id="rId11"/>
    <p:sldId id="523" r:id="rId12"/>
    <p:sldId id="528" r:id="rId13"/>
    <p:sldId id="539" r:id="rId14"/>
    <p:sldId id="524" r:id="rId15"/>
    <p:sldId id="538" r:id="rId16"/>
    <p:sldId id="494" r:id="rId17"/>
  </p:sldIdLst>
  <p:sldSz cx="9144000" cy="5143500" type="screen16x9"/>
  <p:notesSz cx="6797675" cy="9928225"/>
  <p:custDataLst>
    <p:tags r:id="rId20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59" userDrawn="1">
          <p15:clr>
            <a:srgbClr val="A4A3A4"/>
          </p15:clr>
        </p15:guide>
        <p15:guide id="4" pos="56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D00"/>
    <a:srgbClr val="E77D6F"/>
    <a:srgbClr val="B05408"/>
    <a:srgbClr val="D20000"/>
    <a:srgbClr val="EA0000"/>
    <a:srgbClr val="83A58C"/>
    <a:srgbClr val="FF7021"/>
    <a:srgbClr val="046B67"/>
    <a:srgbClr val="5B8CC7"/>
    <a:srgbClr val="155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2477" autoAdjust="0"/>
  </p:normalViewPr>
  <p:slideViewPr>
    <p:cSldViewPr>
      <p:cViewPr varScale="1">
        <p:scale>
          <a:sx n="140" d="100"/>
          <a:sy n="140" d="100"/>
        </p:scale>
        <p:origin x="1400" y="184"/>
      </p:cViewPr>
      <p:guideLst>
        <p:guide orient="horz" pos="985"/>
        <p:guide pos="2880"/>
        <p:guide pos="159"/>
        <p:guide pos="5603"/>
      </p:guideLst>
    </p:cSldViewPr>
  </p:slideViewPr>
  <p:outlineViewPr>
    <p:cViewPr>
      <p:scale>
        <a:sx n="33" d="100"/>
        <a:sy n="33" d="100"/>
      </p:scale>
      <p:origin x="0" y="-8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 err="1"/>
              <a:t>Thống</a:t>
            </a:r>
            <a:r>
              <a:rPr lang="en-US" sz="1100" baseline="0" dirty="0"/>
              <a:t> </a:t>
            </a:r>
            <a:r>
              <a:rPr lang="en-US" sz="1100" baseline="0" dirty="0" err="1"/>
              <a:t>kê</a:t>
            </a:r>
            <a:r>
              <a:rPr lang="en-US" sz="1100" baseline="0" dirty="0"/>
              <a:t> </a:t>
            </a:r>
            <a:r>
              <a:rPr lang="en-US" sz="1100" baseline="0" dirty="0" err="1"/>
              <a:t>công</a:t>
            </a:r>
            <a:r>
              <a:rPr lang="en-US" sz="1100" baseline="0" dirty="0"/>
              <a:t> </a:t>
            </a:r>
            <a:r>
              <a:rPr lang="en-US" sz="1100" baseline="0" dirty="0" err="1"/>
              <a:t>suất</a:t>
            </a:r>
            <a:r>
              <a:rPr lang="en-US" sz="1100" baseline="0" dirty="0"/>
              <a:t> </a:t>
            </a:r>
            <a:r>
              <a:rPr lang="en-US" sz="1100" baseline="0" err="1"/>
              <a:t>cực</a:t>
            </a:r>
            <a:r>
              <a:rPr lang="en-US" sz="1100" baseline="0"/>
              <a:t> đại HTĐ QG </a:t>
            </a:r>
            <a:r>
              <a:rPr lang="en-US" sz="1100" baseline="0" dirty="0"/>
              <a:t>(</a:t>
            </a:r>
            <a:r>
              <a:rPr lang="en-US" sz="1100" baseline="0" dirty="0" err="1"/>
              <a:t>Đơn</a:t>
            </a:r>
            <a:r>
              <a:rPr lang="en-US" sz="1100" baseline="0" dirty="0"/>
              <a:t> </a:t>
            </a:r>
            <a:r>
              <a:rPr lang="en-US" sz="1100" baseline="0" dirty="0" err="1"/>
              <a:t>vị</a:t>
            </a:r>
            <a:r>
              <a:rPr lang="en-US" sz="1100" baseline="0" dirty="0"/>
              <a:t>: MW)</a:t>
            </a:r>
            <a:endParaRPr lang="en-US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Quốc Gia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Tháng 1</c:v>
                </c:pt>
                <c:pt idx="1">
                  <c:v>Tháng 2</c:v>
                </c:pt>
                <c:pt idx="2">
                  <c:v>Tháng 3</c:v>
                </c:pt>
                <c:pt idx="3">
                  <c:v>Tháng 4</c:v>
                </c:pt>
                <c:pt idx="4">
                  <c:v>Tháng 5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32292.527999999998</c:v>
                </c:pt>
                <c:pt idx="1">
                  <c:v>31389.947</c:v>
                </c:pt>
                <c:pt idx="2">
                  <c:v>32854.667999999998</c:v>
                </c:pt>
                <c:pt idx="3">
                  <c:v>35702.752999999997</c:v>
                </c:pt>
                <c:pt idx="4">
                  <c:v>36945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89-462A-A0CA-7FE51D6FBB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Bắc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9465994622360569E-2"/>
                  <c:y val="4.9435347770119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89-9148-A531-2FB3FBC466D3}"/>
                </c:ext>
              </c:extLst>
            </c:dLbl>
            <c:dLbl>
              <c:idx val="1"/>
              <c:layout>
                <c:manualLayout>
                  <c:x val="-6.6551844565201926E-2"/>
                  <c:y val="3.67229150108806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89-9148-A531-2FB3FBC466D3}"/>
                </c:ext>
              </c:extLst>
            </c:dLbl>
            <c:dLbl>
              <c:idx val="2"/>
              <c:layout>
                <c:manualLayout>
                  <c:x val="-6.3637694508043227E-2"/>
                  <c:y val="3.6722915010880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89-9148-A531-2FB3FBC466D3}"/>
                </c:ext>
              </c:extLst>
            </c:dLbl>
            <c:dLbl>
              <c:idx val="3"/>
              <c:layout>
                <c:manualLayout>
                  <c:x val="-6.3637694508043283E-2"/>
                  <c:y val="4.9435347770119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89-9148-A531-2FB3FBC466D3}"/>
                </c:ext>
              </c:extLst>
            </c:dLbl>
            <c:dLbl>
              <c:idx val="4"/>
              <c:layout>
                <c:manualLayout>
                  <c:x val="-2.054475790296844E-2"/>
                  <c:y val="-8.4060711375725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A8-F749-A154-D4E44BB5AD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Tháng 1</c:v>
                </c:pt>
                <c:pt idx="1">
                  <c:v>Tháng 2</c:v>
                </c:pt>
                <c:pt idx="2">
                  <c:v>Tháng 3</c:v>
                </c:pt>
                <c:pt idx="3">
                  <c:v>Tháng 4</c:v>
                </c:pt>
                <c:pt idx="4">
                  <c:v>Tháng 5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15846.18</c:v>
                </c:pt>
                <c:pt idx="1">
                  <c:v>14747.513000000001</c:v>
                </c:pt>
                <c:pt idx="2">
                  <c:v>15077.441000000001</c:v>
                </c:pt>
                <c:pt idx="3">
                  <c:v>15066.127</c:v>
                </c:pt>
                <c:pt idx="4">
                  <c:v>16867.451000000001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89-462A-A0CA-7FE51D6FBBD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Trung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862682036857803E-2"/>
                  <c:y val="-3.9567196718390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89-9148-A531-2FB3FBC466D3}"/>
                </c:ext>
              </c:extLst>
            </c:dLbl>
            <c:dLbl>
              <c:idx val="1"/>
              <c:layout>
                <c:manualLayout>
                  <c:x val="-4.7034381922540516E-2"/>
                  <c:y val="-4.59234130980098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89-9148-A531-2FB3FBC466D3}"/>
                </c:ext>
              </c:extLst>
            </c:dLbl>
            <c:dLbl>
              <c:idx val="2"/>
              <c:layout>
                <c:manualLayout>
                  <c:x val="-4.7034381922540565E-2"/>
                  <c:y val="-3.95671967183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89-9148-A531-2FB3FBC466D3}"/>
                </c:ext>
              </c:extLst>
            </c:dLbl>
            <c:dLbl>
              <c:idx val="3"/>
              <c:layout>
                <c:manualLayout>
                  <c:x val="-4.7034381922540516E-2"/>
                  <c:y val="-3.95671967183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89-9148-A531-2FB3FBC466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Tháng 1</c:v>
                </c:pt>
                <c:pt idx="1">
                  <c:v>Tháng 2</c:v>
                </c:pt>
                <c:pt idx="2">
                  <c:v>Tháng 3</c:v>
                </c:pt>
                <c:pt idx="3">
                  <c:v>Tháng 4</c:v>
                </c:pt>
                <c:pt idx="4">
                  <c:v>Tháng 5</c:v>
                </c:pt>
              </c:strCache>
            </c:strRef>
          </c:cat>
          <c:val>
            <c:numRef>
              <c:f>Sheet1!$D$2:$D$6</c:f>
              <c:numCache>
                <c:formatCode>0</c:formatCode>
                <c:ptCount val="5"/>
                <c:pt idx="0">
                  <c:v>2899.1640000000002</c:v>
                </c:pt>
                <c:pt idx="1">
                  <c:v>3282.6379999999999</c:v>
                </c:pt>
                <c:pt idx="2">
                  <c:v>3187.2049999999999</c:v>
                </c:pt>
                <c:pt idx="3">
                  <c:v>3206</c:v>
                </c:pt>
                <c:pt idx="4">
                  <c:v>3339.319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889-462A-A0CA-7FE51D6FBBD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Nam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2380144679519212E-2"/>
                  <c:y val="-0.134894927238839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89-9148-A531-2FB3FBC466D3}"/>
                </c:ext>
              </c:extLst>
            </c:dLbl>
            <c:dLbl>
              <c:idx val="1"/>
              <c:layout>
                <c:manualLayout>
                  <c:x val="-7.2380144679519212E-2"/>
                  <c:y val="-0.1221824944796010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89-9148-A531-2FB3FBC466D3}"/>
                </c:ext>
              </c:extLst>
            </c:dLbl>
            <c:dLbl>
              <c:idx val="4"/>
              <c:layout>
                <c:manualLayout>
                  <c:x val="-9.9226809446251826E-2"/>
                  <c:y val="-0.153979091551537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A8-F749-A154-D4E44BB5AD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Tháng 1</c:v>
                </c:pt>
                <c:pt idx="1">
                  <c:v>Tháng 2</c:v>
                </c:pt>
                <c:pt idx="2">
                  <c:v>Tháng 3</c:v>
                </c:pt>
                <c:pt idx="3">
                  <c:v>Tháng 4</c:v>
                </c:pt>
                <c:pt idx="4">
                  <c:v>Tháng 5</c:v>
                </c:pt>
              </c:strCache>
            </c:strRef>
          </c:cat>
          <c:val>
            <c:numRef>
              <c:f>Sheet1!$E$2:$E$6</c:f>
              <c:numCache>
                <c:formatCode>0</c:formatCode>
                <c:ptCount val="5"/>
                <c:pt idx="0">
                  <c:v>15098.83</c:v>
                </c:pt>
                <c:pt idx="1">
                  <c:v>15618.632</c:v>
                </c:pt>
                <c:pt idx="2">
                  <c:v>16541.133999999998</c:v>
                </c:pt>
                <c:pt idx="3">
                  <c:v>17124.543000000001</c:v>
                </c:pt>
                <c:pt idx="4">
                  <c:v>17163.717000000001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89-462A-A0CA-7FE51D6FBBD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2698384"/>
        <c:axId val="1385378464"/>
      </c:lineChart>
      <c:catAx>
        <c:axId val="6526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378464"/>
        <c:crosses val="autoZero"/>
        <c:auto val="1"/>
        <c:lblAlgn val="ctr"/>
        <c:lblOffset val="100"/>
        <c:noMultiLvlLbl val="0"/>
      </c:catAx>
      <c:valAx>
        <c:axId val="138537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269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Thống</a:t>
            </a:r>
            <a:r>
              <a:rPr lang="en-US" sz="1100" baseline="0"/>
              <a:t> kê sản lượng trung bình ngày (Đơn vị: tr.kWh)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Bắc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Tháng 1</c:v>
                </c:pt>
                <c:pt idx="1">
                  <c:v>Tháng 2</c:v>
                </c:pt>
                <c:pt idx="2">
                  <c:v>Tháng 3</c:v>
                </c:pt>
                <c:pt idx="3">
                  <c:v>Tháng 4</c:v>
                </c:pt>
                <c:pt idx="4">
                  <c:v>Tháng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269.36384659756669</c:v>
                </c:pt>
                <c:pt idx="1">
                  <c:v>214.24774772776661</c:v>
                </c:pt>
                <c:pt idx="2">
                  <c:v>279.66456561769996</c:v>
                </c:pt>
                <c:pt idx="3">
                  <c:v>293.43476112236664</c:v>
                </c:pt>
                <c:pt idx="4">
                  <c:v>302.3251149831807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60-CC4A-A224-84A869E84F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Trung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Tháng 1</c:v>
                </c:pt>
                <c:pt idx="1">
                  <c:v>Tháng 2</c:v>
                </c:pt>
                <c:pt idx="2">
                  <c:v>Tháng 3</c:v>
                </c:pt>
                <c:pt idx="3">
                  <c:v>Tháng 4</c:v>
                </c:pt>
                <c:pt idx="4">
                  <c:v>Tháng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53.749686097566681</c:v>
                </c:pt>
                <c:pt idx="1">
                  <c:v>48.928939394433279</c:v>
                </c:pt>
                <c:pt idx="2">
                  <c:v>63.256082751033325</c:v>
                </c:pt>
                <c:pt idx="3">
                  <c:v>64.195247055699951</c:v>
                </c:pt>
                <c:pt idx="4">
                  <c:v>61.634172240316126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60-CC4A-A224-84A869E84F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Nam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Tháng 1</c:v>
                </c:pt>
                <c:pt idx="1">
                  <c:v>Tháng 2</c:v>
                </c:pt>
                <c:pt idx="2">
                  <c:v>Tháng 3</c:v>
                </c:pt>
                <c:pt idx="3">
                  <c:v>Tháng 4</c:v>
                </c:pt>
                <c:pt idx="4">
                  <c:v>Tháng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299.28574840486658</c:v>
                </c:pt>
                <c:pt idx="1">
                  <c:v>237.0575433111334</c:v>
                </c:pt>
                <c:pt idx="2">
                  <c:v>329.67711883126668</c:v>
                </c:pt>
                <c:pt idx="3">
                  <c:v>325.61287755526661</c:v>
                </c:pt>
                <c:pt idx="4">
                  <c:v>319.87353800230966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60-CC4A-A224-84A869E84FD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85390432"/>
        <c:axId val="1385387168"/>
      </c:barChart>
      <c:catAx>
        <c:axId val="138539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387168"/>
        <c:crosses val="autoZero"/>
        <c:auto val="1"/>
        <c:lblAlgn val="ctr"/>
        <c:lblOffset val="100"/>
        <c:noMultiLvlLbl val="0"/>
      </c:catAx>
      <c:valAx>
        <c:axId val="138538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39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BBE20B-96F1-4C13-8A45-1BB553EDCC7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1D1327-CD9A-45FE-93DD-0CA96A811D59}">
      <dgm:prSet/>
      <dgm:spPr>
        <a:solidFill>
          <a:schemeClr val="tx2"/>
        </a:solidFill>
      </dgm:spPr>
      <dgm:t>
        <a:bodyPr/>
        <a:lstStyle/>
        <a:p>
          <a:r>
            <a:rPr lang="en-US" dirty="0" err="1"/>
            <a:t>Bắt</a:t>
          </a:r>
          <a:r>
            <a:rPr lang="en-US" dirty="0"/>
            <a:t> </a:t>
          </a:r>
          <a:r>
            <a:rPr lang="en-US" dirty="0" err="1"/>
            <a:t>đầu</a:t>
          </a:r>
          <a:r>
            <a:rPr lang="en-US" dirty="0"/>
            <a:t> </a:t>
          </a:r>
          <a:r>
            <a:rPr lang="en-US" dirty="0" err="1"/>
            <a:t>bước</a:t>
          </a:r>
          <a:r>
            <a:rPr lang="en-US" dirty="0"/>
            <a:t> </a:t>
          </a:r>
          <a:r>
            <a:rPr lang="en-US" dirty="0" err="1"/>
            <a:t>vào</a:t>
          </a:r>
          <a:r>
            <a:rPr lang="en-US" dirty="0"/>
            <a:t> </a:t>
          </a:r>
          <a:r>
            <a:rPr lang="en-US" dirty="0" err="1"/>
            <a:t>cao</a:t>
          </a:r>
          <a:r>
            <a:rPr lang="en-US" dirty="0"/>
            <a:t> </a:t>
          </a:r>
          <a:r>
            <a:rPr lang="en-US" dirty="0" err="1"/>
            <a:t>điểm</a:t>
          </a:r>
          <a:r>
            <a:rPr lang="en-US" dirty="0"/>
            <a:t> </a:t>
          </a:r>
          <a:r>
            <a:rPr lang="en-US" dirty="0" err="1"/>
            <a:t>nắng</a:t>
          </a:r>
          <a:r>
            <a:rPr lang="en-US" dirty="0"/>
            <a:t> </a:t>
          </a:r>
          <a:r>
            <a:rPr lang="en-US" dirty="0" err="1"/>
            <a:t>nóng</a:t>
          </a:r>
          <a:r>
            <a:rPr lang="en-US" dirty="0"/>
            <a:t> </a:t>
          </a:r>
          <a:r>
            <a:rPr lang="en-US" dirty="0" err="1"/>
            <a:t>miền</a:t>
          </a:r>
          <a:r>
            <a:rPr lang="en-US" dirty="0"/>
            <a:t> </a:t>
          </a:r>
          <a:r>
            <a:rPr lang="en-US" dirty="0" err="1"/>
            <a:t>Bắc</a:t>
          </a:r>
          <a:r>
            <a:rPr lang="en-US" dirty="0"/>
            <a:t>, </a:t>
          </a:r>
          <a:r>
            <a:rPr lang="en-US" dirty="0" err="1"/>
            <a:t>miền</a:t>
          </a:r>
          <a:r>
            <a:rPr lang="en-US" dirty="0"/>
            <a:t> Trung </a:t>
          </a:r>
          <a:r>
            <a:rPr lang="en-US" dirty="0" err="1"/>
            <a:t>phụ</a:t>
          </a:r>
          <a:r>
            <a:rPr lang="en-US" dirty="0"/>
            <a:t> </a:t>
          </a:r>
          <a:r>
            <a:rPr lang="en-US" dirty="0" err="1"/>
            <a:t>tải</a:t>
          </a:r>
          <a:r>
            <a:rPr lang="en-US" dirty="0"/>
            <a:t> </a:t>
          </a:r>
          <a:r>
            <a:rPr lang="en-US" dirty="0" err="1"/>
            <a:t>sẽ</a:t>
          </a:r>
          <a:r>
            <a:rPr lang="en-US" dirty="0"/>
            <a:t> </a:t>
          </a:r>
          <a:r>
            <a:rPr lang="en-US" dirty="0" err="1"/>
            <a:t>tiếp</a:t>
          </a:r>
          <a:r>
            <a:rPr lang="en-US" dirty="0"/>
            <a:t> </a:t>
          </a:r>
          <a:r>
            <a:rPr lang="en-US" dirty="0" err="1"/>
            <a:t>tục</a:t>
          </a:r>
          <a:r>
            <a:rPr lang="en-US" dirty="0"/>
            <a:t> </a:t>
          </a:r>
          <a:r>
            <a:rPr lang="en-US" dirty="0" err="1"/>
            <a:t>tăng</a:t>
          </a:r>
          <a:r>
            <a:rPr lang="en-US" dirty="0"/>
            <a:t> </a:t>
          </a:r>
          <a:r>
            <a:rPr lang="en-US" dirty="0" err="1"/>
            <a:t>trưởng</a:t>
          </a:r>
          <a:r>
            <a:rPr lang="en-US" dirty="0"/>
            <a:t> </a:t>
          </a:r>
          <a:r>
            <a:rPr lang="en-US" dirty="0" err="1"/>
            <a:t>cao</a:t>
          </a:r>
          <a:r>
            <a:rPr lang="en-US" dirty="0"/>
            <a:t> (</a:t>
          </a:r>
          <a:r>
            <a:rPr lang="en-US" dirty="0" err="1"/>
            <a:t>cao</a:t>
          </a:r>
          <a:r>
            <a:rPr lang="en-US" dirty="0"/>
            <a:t> </a:t>
          </a:r>
          <a:r>
            <a:rPr lang="en-US" dirty="0" err="1"/>
            <a:t>điểm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năm</a:t>
          </a:r>
          <a:r>
            <a:rPr lang="en-US" dirty="0"/>
            <a:t> </a:t>
          </a:r>
          <a:r>
            <a:rPr lang="en-US" dirty="0" err="1"/>
            <a:t>trở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đây</a:t>
          </a:r>
          <a:r>
            <a:rPr lang="en-US" dirty="0"/>
            <a:t> T6-T7)</a:t>
          </a:r>
        </a:p>
      </dgm:t>
    </dgm:pt>
    <dgm:pt modelId="{CBC0862A-6815-47C5-AE04-F481604FA02B}" type="parTrans" cxnId="{EAE251FE-602D-49F5-BA95-326019B338B0}">
      <dgm:prSet/>
      <dgm:spPr/>
      <dgm:t>
        <a:bodyPr/>
        <a:lstStyle/>
        <a:p>
          <a:endParaRPr lang="en-US"/>
        </a:p>
      </dgm:t>
    </dgm:pt>
    <dgm:pt modelId="{52F18794-A088-4887-9EE9-35F465FE54FF}" type="sibTrans" cxnId="{EAE251FE-602D-49F5-BA95-326019B338B0}">
      <dgm:prSet/>
      <dgm:spPr/>
      <dgm:t>
        <a:bodyPr/>
        <a:lstStyle/>
        <a:p>
          <a:endParaRPr lang="en-US"/>
        </a:p>
      </dgm:t>
    </dgm:pt>
    <dgm:pt modelId="{ECC906B5-5561-46CF-BC0F-ECB602849B09}">
      <dgm:prSet/>
      <dgm:spPr>
        <a:solidFill>
          <a:schemeClr val="tx2"/>
        </a:solidFill>
      </dgm:spPr>
      <dgm:t>
        <a:bodyPr/>
        <a:lstStyle/>
        <a:p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hồ</a:t>
          </a:r>
          <a:r>
            <a:rPr lang="en-US" dirty="0"/>
            <a:t> </a:t>
          </a:r>
          <a:r>
            <a:rPr lang="en-US" dirty="0" err="1"/>
            <a:t>thủy</a:t>
          </a:r>
          <a:r>
            <a:rPr lang="en-US" dirty="0"/>
            <a:t> </a:t>
          </a:r>
          <a:r>
            <a:rPr lang="en-US" dirty="0" err="1"/>
            <a:t>điện</a:t>
          </a:r>
          <a:r>
            <a:rPr lang="en-US" dirty="0"/>
            <a:t> </a:t>
          </a:r>
          <a:r>
            <a:rPr lang="en-US" dirty="0" err="1"/>
            <a:t>miền</a:t>
          </a:r>
          <a:r>
            <a:rPr lang="en-US" dirty="0"/>
            <a:t> Trung, </a:t>
          </a:r>
          <a:r>
            <a:rPr lang="en-US" dirty="0" err="1"/>
            <a:t>miền</a:t>
          </a:r>
          <a:r>
            <a:rPr lang="en-US" dirty="0"/>
            <a:t> Nam </a:t>
          </a:r>
          <a:r>
            <a:rPr lang="en-US" dirty="0" err="1"/>
            <a:t>dự</a:t>
          </a:r>
          <a:r>
            <a:rPr lang="en-US" dirty="0"/>
            <a:t> </a:t>
          </a:r>
          <a:r>
            <a:rPr lang="en-US" dirty="0" err="1"/>
            <a:t>kiến</a:t>
          </a:r>
          <a:r>
            <a:rPr lang="en-US" dirty="0"/>
            <a:t> </a:t>
          </a:r>
          <a:r>
            <a:rPr lang="en-US" dirty="0" err="1"/>
            <a:t>lưu</a:t>
          </a:r>
          <a:r>
            <a:rPr lang="en-US" dirty="0"/>
            <a:t> </a:t>
          </a:r>
          <a:r>
            <a:rPr lang="en-US" dirty="0" err="1"/>
            <a:t>lượng</a:t>
          </a:r>
          <a:r>
            <a:rPr lang="en-US" dirty="0"/>
            <a:t> </a:t>
          </a:r>
          <a:r>
            <a:rPr lang="en-US" dirty="0" err="1"/>
            <a:t>nước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tiếp</a:t>
          </a:r>
          <a:r>
            <a:rPr lang="en-US" dirty="0"/>
            <a:t> </a:t>
          </a:r>
          <a:r>
            <a:rPr lang="en-US" dirty="0" err="1"/>
            <a:t>tục</a:t>
          </a:r>
          <a:r>
            <a:rPr lang="en-US" dirty="0"/>
            <a:t> </a:t>
          </a:r>
          <a:r>
            <a:rPr lang="en-US" dirty="0" err="1"/>
            <a:t>kém</a:t>
          </a:r>
          <a:r>
            <a:rPr lang="en-US" dirty="0"/>
            <a:t> do </a:t>
          </a:r>
          <a:r>
            <a:rPr lang="en-US" dirty="0" err="1"/>
            <a:t>ảnh</a:t>
          </a:r>
          <a:r>
            <a:rPr lang="en-US" dirty="0"/>
            <a:t> </a:t>
          </a:r>
          <a:r>
            <a:rPr lang="en-US" dirty="0" err="1"/>
            <a:t>hưởng</a:t>
          </a:r>
          <a:r>
            <a:rPr lang="en-US" dirty="0"/>
            <a:t> </a:t>
          </a:r>
          <a:r>
            <a:rPr lang="en-US" dirty="0" err="1"/>
            <a:t>Elnino</a:t>
          </a:r>
          <a:endParaRPr lang="en-US" dirty="0"/>
        </a:p>
      </dgm:t>
    </dgm:pt>
    <dgm:pt modelId="{EDD3B233-86BE-4260-9CD2-6501A16D49DA}" type="parTrans" cxnId="{5B523D0B-5325-4527-A561-54A9AC3216B2}">
      <dgm:prSet/>
      <dgm:spPr/>
      <dgm:t>
        <a:bodyPr/>
        <a:lstStyle/>
        <a:p>
          <a:endParaRPr lang="en-US"/>
        </a:p>
      </dgm:t>
    </dgm:pt>
    <dgm:pt modelId="{6AD47440-D251-4B3E-9BF0-2199A61107D9}" type="sibTrans" cxnId="{5B523D0B-5325-4527-A561-54A9AC3216B2}">
      <dgm:prSet/>
      <dgm:spPr/>
      <dgm:t>
        <a:bodyPr/>
        <a:lstStyle/>
        <a:p>
          <a:endParaRPr lang="en-US"/>
        </a:p>
      </dgm:t>
    </dgm:pt>
    <dgm:pt modelId="{DE8E9027-88B4-43B4-B44B-068F1E84307C}">
      <dgm:prSet/>
      <dgm:spPr>
        <a:solidFill>
          <a:schemeClr val="tx2"/>
        </a:solidFill>
      </dgm:spPr>
      <dgm:t>
        <a:bodyPr/>
        <a:lstStyle/>
        <a:p>
          <a:r>
            <a:rPr lang="en-US" dirty="0" err="1"/>
            <a:t>Hỗ</a:t>
          </a:r>
          <a:r>
            <a:rPr lang="en-US" dirty="0"/>
            <a:t> </a:t>
          </a:r>
          <a:r>
            <a:rPr lang="en-US" dirty="0" err="1"/>
            <a:t>trợ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nhà</a:t>
          </a:r>
          <a:r>
            <a:rPr lang="en-US" dirty="0"/>
            <a:t> </a:t>
          </a:r>
          <a:r>
            <a:rPr lang="en-US" dirty="0" err="1"/>
            <a:t>máy</a:t>
          </a:r>
          <a:r>
            <a:rPr lang="en-US" dirty="0"/>
            <a:t> </a:t>
          </a:r>
          <a:r>
            <a:rPr lang="en-US" dirty="0" err="1"/>
            <a:t>điện</a:t>
          </a:r>
          <a:r>
            <a:rPr lang="en-US" dirty="0"/>
            <a:t> </a:t>
          </a:r>
          <a:r>
            <a:rPr lang="en-US" dirty="0" err="1"/>
            <a:t>mặt</a:t>
          </a:r>
          <a:r>
            <a:rPr lang="en-US" dirty="0"/>
            <a:t> </a:t>
          </a:r>
          <a:r>
            <a:rPr lang="en-US" dirty="0" err="1"/>
            <a:t>trời</a:t>
          </a:r>
          <a:r>
            <a:rPr lang="en-US" dirty="0"/>
            <a:t> </a:t>
          </a:r>
          <a:r>
            <a:rPr lang="en-US" dirty="0" err="1"/>
            <a:t>trong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tác</a:t>
          </a:r>
          <a:r>
            <a:rPr lang="en-US" dirty="0"/>
            <a:t> </a:t>
          </a:r>
          <a:r>
            <a:rPr lang="en-US" dirty="0" err="1"/>
            <a:t>đóng</a:t>
          </a:r>
          <a:r>
            <a:rPr lang="en-US" dirty="0"/>
            <a:t> </a:t>
          </a:r>
          <a:r>
            <a:rPr lang="en-US" dirty="0" err="1"/>
            <a:t>điện</a:t>
          </a:r>
          <a:r>
            <a:rPr lang="en-US" dirty="0"/>
            <a:t>, </a:t>
          </a:r>
          <a:r>
            <a:rPr lang="en-US" dirty="0" err="1"/>
            <a:t>thử</a:t>
          </a:r>
          <a:r>
            <a:rPr lang="en-US" dirty="0"/>
            <a:t> </a:t>
          </a:r>
          <a:r>
            <a:rPr lang="en-US" dirty="0" err="1"/>
            <a:t>nghiêm</a:t>
          </a:r>
          <a:r>
            <a:rPr lang="en-US" dirty="0"/>
            <a:t>. Trong </a:t>
          </a:r>
          <a:r>
            <a:rPr lang="en-US" dirty="0" err="1"/>
            <a:t>đó</a:t>
          </a:r>
          <a:r>
            <a:rPr lang="en-US" dirty="0"/>
            <a:t> </a:t>
          </a:r>
          <a:r>
            <a:rPr lang="en-US" dirty="0" err="1"/>
            <a:t>có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công</a:t>
          </a:r>
          <a:r>
            <a:rPr lang="en-US" dirty="0"/>
            <a:t> </a:t>
          </a:r>
          <a:r>
            <a:rPr lang="en-US" dirty="0" err="1"/>
            <a:t>tác</a:t>
          </a:r>
          <a:r>
            <a:rPr lang="en-US" dirty="0"/>
            <a:t> </a:t>
          </a:r>
          <a:r>
            <a:rPr lang="en-US" dirty="0" err="1"/>
            <a:t>cần</a:t>
          </a:r>
          <a:r>
            <a:rPr lang="en-US" dirty="0"/>
            <a:t> </a:t>
          </a:r>
          <a:r>
            <a:rPr lang="en-US" dirty="0" err="1"/>
            <a:t>cắt</a:t>
          </a:r>
          <a:r>
            <a:rPr lang="en-US" dirty="0"/>
            <a:t> </a:t>
          </a:r>
          <a:r>
            <a:rPr lang="en-US" dirty="0" err="1"/>
            <a:t>điện</a:t>
          </a:r>
          <a:r>
            <a:rPr lang="en-US" dirty="0"/>
            <a:t> </a:t>
          </a:r>
          <a:r>
            <a:rPr lang="en-US" dirty="0" err="1"/>
            <a:t>để</a:t>
          </a:r>
          <a:r>
            <a:rPr lang="en-US" dirty="0"/>
            <a:t> </a:t>
          </a:r>
          <a:r>
            <a:rPr lang="en-US" dirty="0" err="1"/>
            <a:t>đấu</a:t>
          </a:r>
          <a:r>
            <a:rPr lang="en-US" dirty="0"/>
            <a:t> </a:t>
          </a:r>
          <a:r>
            <a:rPr lang="en-US" dirty="0" err="1"/>
            <a:t>nối</a:t>
          </a:r>
          <a:endParaRPr lang="en-US" dirty="0"/>
        </a:p>
      </dgm:t>
    </dgm:pt>
    <dgm:pt modelId="{85A11657-481B-4FEB-9A6B-42D841AF9B08}" type="parTrans" cxnId="{20131791-EB68-40A7-AA62-F7ED1BBD2DA2}">
      <dgm:prSet/>
      <dgm:spPr/>
      <dgm:t>
        <a:bodyPr/>
        <a:lstStyle/>
        <a:p>
          <a:endParaRPr lang="en-US"/>
        </a:p>
      </dgm:t>
    </dgm:pt>
    <dgm:pt modelId="{31BEDE11-D32B-4373-84D0-E79C322228D9}" type="sibTrans" cxnId="{20131791-EB68-40A7-AA62-F7ED1BBD2DA2}">
      <dgm:prSet/>
      <dgm:spPr/>
      <dgm:t>
        <a:bodyPr/>
        <a:lstStyle/>
        <a:p>
          <a:endParaRPr lang="en-US"/>
        </a:p>
      </dgm:t>
    </dgm:pt>
    <dgm:pt modelId="{1E022937-1F20-4311-9E9E-8BC2E3AF38B1}" type="pres">
      <dgm:prSet presAssocID="{69BBE20B-96F1-4C13-8A45-1BB553EDCC77}" presName="linearFlow" presStyleCnt="0">
        <dgm:presLayoutVars>
          <dgm:dir/>
          <dgm:resizeHandles val="exact"/>
        </dgm:presLayoutVars>
      </dgm:prSet>
      <dgm:spPr/>
    </dgm:pt>
    <dgm:pt modelId="{8B98CFD2-096A-423C-9566-F5384DE555E6}" type="pres">
      <dgm:prSet presAssocID="{7A1D1327-CD9A-45FE-93DD-0CA96A811D59}" presName="composite" presStyleCnt="0"/>
      <dgm:spPr/>
    </dgm:pt>
    <dgm:pt modelId="{44697650-06FC-453F-B087-74C7D9A0E10D}" type="pres">
      <dgm:prSet presAssocID="{7A1D1327-CD9A-45FE-93DD-0CA96A811D59}" presName="imgShp" presStyleLbl="fgImgPlace1" presStyleIdx="0" presStyleCnt="3" custLinFactNeighborX="-38999" custLinFactNeighborY="3559"/>
      <dgm:spPr/>
    </dgm:pt>
    <dgm:pt modelId="{6ABE82EE-CAEB-4E9C-B45A-6E455DCA978B}" type="pres">
      <dgm:prSet presAssocID="{7A1D1327-CD9A-45FE-93DD-0CA96A811D59}" presName="txShp" presStyleLbl="node1" presStyleIdx="0" presStyleCnt="3" custScaleX="120333">
        <dgm:presLayoutVars>
          <dgm:bulletEnabled val="1"/>
        </dgm:presLayoutVars>
      </dgm:prSet>
      <dgm:spPr/>
    </dgm:pt>
    <dgm:pt modelId="{5ABD0D50-FECE-45CB-964D-F34F2ED46A6C}" type="pres">
      <dgm:prSet presAssocID="{52F18794-A088-4887-9EE9-35F465FE54FF}" presName="spacing" presStyleCnt="0"/>
      <dgm:spPr/>
    </dgm:pt>
    <dgm:pt modelId="{9243FC44-C210-40E8-A6B7-FC3D29025428}" type="pres">
      <dgm:prSet presAssocID="{ECC906B5-5561-46CF-BC0F-ECB602849B09}" presName="composite" presStyleCnt="0"/>
      <dgm:spPr/>
    </dgm:pt>
    <dgm:pt modelId="{9F994AEF-7742-426A-97FE-3F5E136DA872}" type="pres">
      <dgm:prSet presAssocID="{ECC906B5-5561-46CF-BC0F-ECB602849B09}" presName="imgShp" presStyleLbl="fgImgPlace1" presStyleIdx="1" presStyleCnt="3" custLinFactNeighborX="-46100" custLinFactNeighborY="-404"/>
      <dgm:spPr/>
    </dgm:pt>
    <dgm:pt modelId="{745A5D15-6E32-4C3D-B0F4-F0681EF92C26}" type="pres">
      <dgm:prSet presAssocID="{ECC906B5-5561-46CF-BC0F-ECB602849B09}" presName="txShp" presStyleLbl="node1" presStyleIdx="1" presStyleCnt="3" custScaleX="120426">
        <dgm:presLayoutVars>
          <dgm:bulletEnabled val="1"/>
        </dgm:presLayoutVars>
      </dgm:prSet>
      <dgm:spPr/>
    </dgm:pt>
    <dgm:pt modelId="{8AB37387-87AD-4A0B-903F-CF7A1967596A}" type="pres">
      <dgm:prSet presAssocID="{6AD47440-D251-4B3E-9BF0-2199A61107D9}" presName="spacing" presStyleCnt="0"/>
      <dgm:spPr/>
    </dgm:pt>
    <dgm:pt modelId="{4B526A29-293A-4F1D-9A7E-22E5FA58E7D9}" type="pres">
      <dgm:prSet presAssocID="{DE8E9027-88B4-43B4-B44B-068F1E84307C}" presName="composite" presStyleCnt="0"/>
      <dgm:spPr/>
    </dgm:pt>
    <dgm:pt modelId="{FF5D9FE9-A45F-4342-B82A-A81D949F1DA1}" type="pres">
      <dgm:prSet presAssocID="{DE8E9027-88B4-43B4-B44B-068F1E84307C}" presName="imgShp" presStyleLbl="fgImgPlace1" presStyleIdx="2" presStyleCnt="3" custLinFactNeighborX="-44300" custLinFactNeighborY="-645"/>
      <dgm:spPr/>
    </dgm:pt>
    <dgm:pt modelId="{A4A9BDEA-7FA3-4492-9E0B-17EBA5009C2D}" type="pres">
      <dgm:prSet presAssocID="{DE8E9027-88B4-43B4-B44B-068F1E84307C}" presName="txShp" presStyleLbl="node1" presStyleIdx="2" presStyleCnt="3" custScaleX="122105">
        <dgm:presLayoutVars>
          <dgm:bulletEnabled val="1"/>
        </dgm:presLayoutVars>
      </dgm:prSet>
      <dgm:spPr/>
    </dgm:pt>
  </dgm:ptLst>
  <dgm:cxnLst>
    <dgm:cxn modelId="{5B523D0B-5325-4527-A561-54A9AC3216B2}" srcId="{69BBE20B-96F1-4C13-8A45-1BB553EDCC77}" destId="{ECC906B5-5561-46CF-BC0F-ECB602849B09}" srcOrd="1" destOrd="0" parTransId="{EDD3B233-86BE-4260-9CD2-6501A16D49DA}" sibTransId="{6AD47440-D251-4B3E-9BF0-2199A61107D9}"/>
    <dgm:cxn modelId="{9C68A616-E454-4ABE-8EE6-C6D8EF375F1C}" type="presOf" srcId="{DE8E9027-88B4-43B4-B44B-068F1E84307C}" destId="{A4A9BDEA-7FA3-4492-9E0B-17EBA5009C2D}" srcOrd="0" destOrd="0" presId="urn:microsoft.com/office/officeart/2005/8/layout/vList3"/>
    <dgm:cxn modelId="{0FDD3B1E-849B-432F-84F1-80D9DB15540A}" type="presOf" srcId="{7A1D1327-CD9A-45FE-93DD-0CA96A811D59}" destId="{6ABE82EE-CAEB-4E9C-B45A-6E455DCA978B}" srcOrd="0" destOrd="0" presId="urn:microsoft.com/office/officeart/2005/8/layout/vList3"/>
    <dgm:cxn modelId="{20131791-EB68-40A7-AA62-F7ED1BBD2DA2}" srcId="{69BBE20B-96F1-4C13-8A45-1BB553EDCC77}" destId="{DE8E9027-88B4-43B4-B44B-068F1E84307C}" srcOrd="2" destOrd="0" parTransId="{85A11657-481B-4FEB-9A6B-42D841AF9B08}" sibTransId="{31BEDE11-D32B-4373-84D0-E79C322228D9}"/>
    <dgm:cxn modelId="{DE4659D5-05ED-4238-A5EF-92A1CFF98608}" type="presOf" srcId="{ECC906B5-5561-46CF-BC0F-ECB602849B09}" destId="{745A5D15-6E32-4C3D-B0F4-F0681EF92C26}" srcOrd="0" destOrd="0" presId="urn:microsoft.com/office/officeart/2005/8/layout/vList3"/>
    <dgm:cxn modelId="{67EBE8E9-8A8A-43C1-913C-2B5BC9DD1651}" type="presOf" srcId="{69BBE20B-96F1-4C13-8A45-1BB553EDCC77}" destId="{1E022937-1F20-4311-9E9E-8BC2E3AF38B1}" srcOrd="0" destOrd="0" presId="urn:microsoft.com/office/officeart/2005/8/layout/vList3"/>
    <dgm:cxn modelId="{EAE251FE-602D-49F5-BA95-326019B338B0}" srcId="{69BBE20B-96F1-4C13-8A45-1BB553EDCC77}" destId="{7A1D1327-CD9A-45FE-93DD-0CA96A811D59}" srcOrd="0" destOrd="0" parTransId="{CBC0862A-6815-47C5-AE04-F481604FA02B}" sibTransId="{52F18794-A088-4887-9EE9-35F465FE54FF}"/>
    <dgm:cxn modelId="{8ADFCFC6-612A-485D-8139-6B167D0E4686}" type="presParOf" srcId="{1E022937-1F20-4311-9E9E-8BC2E3AF38B1}" destId="{8B98CFD2-096A-423C-9566-F5384DE555E6}" srcOrd="0" destOrd="0" presId="urn:microsoft.com/office/officeart/2005/8/layout/vList3"/>
    <dgm:cxn modelId="{10C1B41E-49B7-4432-9AD1-FABDCD8A0D1D}" type="presParOf" srcId="{8B98CFD2-096A-423C-9566-F5384DE555E6}" destId="{44697650-06FC-453F-B087-74C7D9A0E10D}" srcOrd="0" destOrd="0" presId="urn:microsoft.com/office/officeart/2005/8/layout/vList3"/>
    <dgm:cxn modelId="{C02805BB-D8A5-44F6-9C77-33354F947D65}" type="presParOf" srcId="{8B98CFD2-096A-423C-9566-F5384DE555E6}" destId="{6ABE82EE-CAEB-4E9C-B45A-6E455DCA978B}" srcOrd="1" destOrd="0" presId="urn:microsoft.com/office/officeart/2005/8/layout/vList3"/>
    <dgm:cxn modelId="{84163442-0037-42C8-B98E-212B63E6B8CD}" type="presParOf" srcId="{1E022937-1F20-4311-9E9E-8BC2E3AF38B1}" destId="{5ABD0D50-FECE-45CB-964D-F34F2ED46A6C}" srcOrd="1" destOrd="0" presId="urn:microsoft.com/office/officeart/2005/8/layout/vList3"/>
    <dgm:cxn modelId="{EE0DC596-280F-44DA-BD61-F8E0243D7D61}" type="presParOf" srcId="{1E022937-1F20-4311-9E9E-8BC2E3AF38B1}" destId="{9243FC44-C210-40E8-A6B7-FC3D29025428}" srcOrd="2" destOrd="0" presId="urn:microsoft.com/office/officeart/2005/8/layout/vList3"/>
    <dgm:cxn modelId="{15D2AE79-66C9-48A5-A1A7-D5E10F32A3E8}" type="presParOf" srcId="{9243FC44-C210-40E8-A6B7-FC3D29025428}" destId="{9F994AEF-7742-426A-97FE-3F5E136DA872}" srcOrd="0" destOrd="0" presId="urn:microsoft.com/office/officeart/2005/8/layout/vList3"/>
    <dgm:cxn modelId="{63E407BD-A825-4F8C-A893-39AF97B0E67F}" type="presParOf" srcId="{9243FC44-C210-40E8-A6B7-FC3D29025428}" destId="{745A5D15-6E32-4C3D-B0F4-F0681EF92C26}" srcOrd="1" destOrd="0" presId="urn:microsoft.com/office/officeart/2005/8/layout/vList3"/>
    <dgm:cxn modelId="{BAEA0717-CE14-40A0-BC43-7E1CC231F155}" type="presParOf" srcId="{1E022937-1F20-4311-9E9E-8BC2E3AF38B1}" destId="{8AB37387-87AD-4A0B-903F-CF7A1967596A}" srcOrd="3" destOrd="0" presId="urn:microsoft.com/office/officeart/2005/8/layout/vList3"/>
    <dgm:cxn modelId="{9F7B30EE-29BE-4753-B8BF-97BC79B3BA64}" type="presParOf" srcId="{1E022937-1F20-4311-9E9E-8BC2E3AF38B1}" destId="{4B526A29-293A-4F1D-9A7E-22E5FA58E7D9}" srcOrd="4" destOrd="0" presId="urn:microsoft.com/office/officeart/2005/8/layout/vList3"/>
    <dgm:cxn modelId="{E53FA017-029A-4BE5-BB73-4E08E8529665}" type="presParOf" srcId="{4B526A29-293A-4F1D-9A7E-22E5FA58E7D9}" destId="{FF5D9FE9-A45F-4342-B82A-A81D949F1DA1}" srcOrd="0" destOrd="0" presId="urn:microsoft.com/office/officeart/2005/8/layout/vList3"/>
    <dgm:cxn modelId="{12E2FAB7-DCD1-4D5F-8B50-93D0755FE027}" type="presParOf" srcId="{4B526A29-293A-4F1D-9A7E-22E5FA58E7D9}" destId="{A4A9BDEA-7FA3-4492-9E0B-17EBA5009C2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E82EE-CAEB-4E9C-B45A-6E455DCA978B}">
      <dsp:nvSpPr>
        <dsp:cNvPr id="0" name=""/>
        <dsp:cNvSpPr/>
      </dsp:nvSpPr>
      <dsp:spPr>
        <a:xfrm rot="10800000">
          <a:off x="676221" y="1617"/>
          <a:ext cx="5160612" cy="1000041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91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Bắt</a:t>
          </a:r>
          <a:r>
            <a:rPr lang="en-US" sz="1500" kern="1200" dirty="0"/>
            <a:t> </a:t>
          </a:r>
          <a:r>
            <a:rPr lang="en-US" sz="1500" kern="1200" dirty="0" err="1"/>
            <a:t>đầu</a:t>
          </a:r>
          <a:r>
            <a:rPr lang="en-US" sz="1500" kern="1200" dirty="0"/>
            <a:t> </a:t>
          </a:r>
          <a:r>
            <a:rPr lang="en-US" sz="1500" kern="1200" dirty="0" err="1"/>
            <a:t>bước</a:t>
          </a:r>
          <a:r>
            <a:rPr lang="en-US" sz="1500" kern="1200" dirty="0"/>
            <a:t> </a:t>
          </a:r>
          <a:r>
            <a:rPr lang="en-US" sz="1500" kern="1200" dirty="0" err="1"/>
            <a:t>vào</a:t>
          </a:r>
          <a:r>
            <a:rPr lang="en-US" sz="1500" kern="1200" dirty="0"/>
            <a:t> </a:t>
          </a:r>
          <a:r>
            <a:rPr lang="en-US" sz="1500" kern="1200" dirty="0" err="1"/>
            <a:t>cao</a:t>
          </a:r>
          <a:r>
            <a:rPr lang="en-US" sz="1500" kern="1200" dirty="0"/>
            <a:t> </a:t>
          </a:r>
          <a:r>
            <a:rPr lang="en-US" sz="1500" kern="1200" dirty="0" err="1"/>
            <a:t>điểm</a:t>
          </a:r>
          <a:r>
            <a:rPr lang="en-US" sz="1500" kern="1200" dirty="0"/>
            <a:t> </a:t>
          </a:r>
          <a:r>
            <a:rPr lang="en-US" sz="1500" kern="1200" dirty="0" err="1"/>
            <a:t>nắng</a:t>
          </a:r>
          <a:r>
            <a:rPr lang="en-US" sz="1500" kern="1200" dirty="0"/>
            <a:t> </a:t>
          </a:r>
          <a:r>
            <a:rPr lang="en-US" sz="1500" kern="1200" dirty="0" err="1"/>
            <a:t>nóng</a:t>
          </a:r>
          <a:r>
            <a:rPr lang="en-US" sz="1500" kern="1200" dirty="0"/>
            <a:t> </a:t>
          </a:r>
          <a:r>
            <a:rPr lang="en-US" sz="1500" kern="1200" dirty="0" err="1"/>
            <a:t>miền</a:t>
          </a:r>
          <a:r>
            <a:rPr lang="en-US" sz="1500" kern="1200" dirty="0"/>
            <a:t> </a:t>
          </a:r>
          <a:r>
            <a:rPr lang="en-US" sz="1500" kern="1200" dirty="0" err="1"/>
            <a:t>Bắc</a:t>
          </a:r>
          <a:r>
            <a:rPr lang="en-US" sz="1500" kern="1200" dirty="0"/>
            <a:t>, </a:t>
          </a:r>
          <a:r>
            <a:rPr lang="en-US" sz="1500" kern="1200" dirty="0" err="1"/>
            <a:t>miền</a:t>
          </a:r>
          <a:r>
            <a:rPr lang="en-US" sz="1500" kern="1200" dirty="0"/>
            <a:t> Trung </a:t>
          </a:r>
          <a:r>
            <a:rPr lang="en-US" sz="1500" kern="1200" dirty="0" err="1"/>
            <a:t>phụ</a:t>
          </a:r>
          <a:r>
            <a:rPr lang="en-US" sz="1500" kern="1200" dirty="0"/>
            <a:t> </a:t>
          </a:r>
          <a:r>
            <a:rPr lang="en-US" sz="1500" kern="1200" dirty="0" err="1"/>
            <a:t>tải</a:t>
          </a:r>
          <a:r>
            <a:rPr lang="en-US" sz="1500" kern="1200" dirty="0"/>
            <a:t> </a:t>
          </a:r>
          <a:r>
            <a:rPr lang="en-US" sz="1500" kern="1200" dirty="0" err="1"/>
            <a:t>sẽ</a:t>
          </a:r>
          <a:r>
            <a:rPr lang="en-US" sz="1500" kern="1200" dirty="0"/>
            <a:t> </a:t>
          </a:r>
          <a:r>
            <a:rPr lang="en-US" sz="1500" kern="1200" dirty="0" err="1"/>
            <a:t>tiếp</a:t>
          </a:r>
          <a:r>
            <a:rPr lang="en-US" sz="1500" kern="1200" dirty="0"/>
            <a:t> </a:t>
          </a:r>
          <a:r>
            <a:rPr lang="en-US" sz="1500" kern="1200" dirty="0" err="1"/>
            <a:t>tục</a:t>
          </a:r>
          <a:r>
            <a:rPr lang="en-US" sz="1500" kern="1200" dirty="0"/>
            <a:t> </a:t>
          </a:r>
          <a:r>
            <a:rPr lang="en-US" sz="1500" kern="1200" dirty="0" err="1"/>
            <a:t>tăng</a:t>
          </a:r>
          <a:r>
            <a:rPr lang="en-US" sz="1500" kern="1200" dirty="0"/>
            <a:t> </a:t>
          </a:r>
          <a:r>
            <a:rPr lang="en-US" sz="1500" kern="1200" dirty="0" err="1"/>
            <a:t>trưởng</a:t>
          </a:r>
          <a:r>
            <a:rPr lang="en-US" sz="1500" kern="1200" dirty="0"/>
            <a:t> </a:t>
          </a:r>
          <a:r>
            <a:rPr lang="en-US" sz="1500" kern="1200" dirty="0" err="1"/>
            <a:t>cao</a:t>
          </a:r>
          <a:r>
            <a:rPr lang="en-US" sz="1500" kern="1200" dirty="0"/>
            <a:t> (</a:t>
          </a:r>
          <a:r>
            <a:rPr lang="en-US" sz="1500" kern="1200" dirty="0" err="1"/>
            <a:t>cao</a:t>
          </a:r>
          <a:r>
            <a:rPr lang="en-US" sz="1500" kern="1200" dirty="0"/>
            <a:t> </a:t>
          </a:r>
          <a:r>
            <a:rPr lang="en-US" sz="1500" kern="1200" dirty="0" err="1"/>
            <a:t>điểm</a:t>
          </a:r>
          <a:r>
            <a:rPr lang="en-US" sz="1500" kern="1200" dirty="0"/>
            <a:t> </a:t>
          </a:r>
          <a:r>
            <a:rPr lang="en-US" sz="1500" kern="1200" dirty="0" err="1"/>
            <a:t>các</a:t>
          </a:r>
          <a:r>
            <a:rPr lang="en-US" sz="1500" kern="1200" dirty="0"/>
            <a:t> </a:t>
          </a:r>
          <a:r>
            <a:rPr lang="en-US" sz="1500" kern="1200" dirty="0" err="1"/>
            <a:t>năm</a:t>
          </a:r>
          <a:r>
            <a:rPr lang="en-US" sz="1500" kern="1200" dirty="0"/>
            <a:t> </a:t>
          </a:r>
          <a:r>
            <a:rPr lang="en-US" sz="1500" kern="1200" dirty="0" err="1"/>
            <a:t>trở</a:t>
          </a:r>
          <a:r>
            <a:rPr lang="en-US" sz="1500" kern="1200" dirty="0"/>
            <a:t> </a:t>
          </a:r>
          <a:r>
            <a:rPr lang="en-US" sz="1500" kern="1200" dirty="0" err="1"/>
            <a:t>lại</a:t>
          </a:r>
          <a:r>
            <a:rPr lang="en-US" sz="1500" kern="1200" dirty="0"/>
            <a:t> </a:t>
          </a:r>
          <a:r>
            <a:rPr lang="en-US" sz="1500" kern="1200" dirty="0" err="1"/>
            <a:t>đây</a:t>
          </a:r>
          <a:r>
            <a:rPr lang="en-US" sz="1500" kern="1200" dirty="0"/>
            <a:t> T6-T7)</a:t>
          </a:r>
        </a:p>
      </dsp:txBody>
      <dsp:txXfrm rot="10800000">
        <a:off x="926231" y="1617"/>
        <a:ext cx="4910602" cy="1000041"/>
      </dsp:txXfrm>
    </dsp:sp>
    <dsp:sp modelId="{44697650-06FC-453F-B087-74C7D9A0E10D}">
      <dsp:nvSpPr>
        <dsp:cNvPr id="0" name=""/>
        <dsp:cNvSpPr/>
      </dsp:nvSpPr>
      <dsp:spPr>
        <a:xfrm>
          <a:off x="222196" y="37209"/>
          <a:ext cx="1000041" cy="10000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A5D15-6E32-4C3D-B0F4-F0681EF92C26}">
      <dsp:nvSpPr>
        <dsp:cNvPr id="0" name=""/>
        <dsp:cNvSpPr/>
      </dsp:nvSpPr>
      <dsp:spPr>
        <a:xfrm rot="10800000">
          <a:off x="673230" y="1300179"/>
          <a:ext cx="5164601" cy="1000041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91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Các</a:t>
          </a:r>
          <a:r>
            <a:rPr lang="en-US" sz="1500" kern="1200" dirty="0"/>
            <a:t> </a:t>
          </a:r>
          <a:r>
            <a:rPr lang="en-US" sz="1500" kern="1200" dirty="0" err="1"/>
            <a:t>hồ</a:t>
          </a:r>
          <a:r>
            <a:rPr lang="en-US" sz="1500" kern="1200" dirty="0"/>
            <a:t> </a:t>
          </a:r>
          <a:r>
            <a:rPr lang="en-US" sz="1500" kern="1200" dirty="0" err="1"/>
            <a:t>thủy</a:t>
          </a:r>
          <a:r>
            <a:rPr lang="en-US" sz="1500" kern="1200" dirty="0"/>
            <a:t> </a:t>
          </a:r>
          <a:r>
            <a:rPr lang="en-US" sz="1500" kern="1200" dirty="0" err="1"/>
            <a:t>điện</a:t>
          </a:r>
          <a:r>
            <a:rPr lang="en-US" sz="1500" kern="1200" dirty="0"/>
            <a:t> </a:t>
          </a:r>
          <a:r>
            <a:rPr lang="en-US" sz="1500" kern="1200" dirty="0" err="1"/>
            <a:t>miền</a:t>
          </a:r>
          <a:r>
            <a:rPr lang="en-US" sz="1500" kern="1200" dirty="0"/>
            <a:t> Trung, </a:t>
          </a:r>
          <a:r>
            <a:rPr lang="en-US" sz="1500" kern="1200" dirty="0" err="1"/>
            <a:t>miền</a:t>
          </a:r>
          <a:r>
            <a:rPr lang="en-US" sz="1500" kern="1200" dirty="0"/>
            <a:t> Nam </a:t>
          </a:r>
          <a:r>
            <a:rPr lang="en-US" sz="1500" kern="1200" dirty="0" err="1"/>
            <a:t>dự</a:t>
          </a:r>
          <a:r>
            <a:rPr lang="en-US" sz="1500" kern="1200" dirty="0"/>
            <a:t> </a:t>
          </a:r>
          <a:r>
            <a:rPr lang="en-US" sz="1500" kern="1200" dirty="0" err="1"/>
            <a:t>kiến</a:t>
          </a:r>
          <a:r>
            <a:rPr lang="en-US" sz="1500" kern="1200" dirty="0"/>
            <a:t> </a:t>
          </a:r>
          <a:r>
            <a:rPr lang="en-US" sz="1500" kern="1200" dirty="0" err="1"/>
            <a:t>lưu</a:t>
          </a:r>
          <a:r>
            <a:rPr lang="en-US" sz="1500" kern="1200" dirty="0"/>
            <a:t> </a:t>
          </a:r>
          <a:r>
            <a:rPr lang="en-US" sz="1500" kern="1200" dirty="0" err="1"/>
            <a:t>lượng</a:t>
          </a:r>
          <a:r>
            <a:rPr lang="en-US" sz="1500" kern="1200" dirty="0"/>
            <a:t> </a:t>
          </a:r>
          <a:r>
            <a:rPr lang="en-US" sz="1500" kern="1200" dirty="0" err="1"/>
            <a:t>nước</a:t>
          </a:r>
          <a:r>
            <a:rPr lang="en-US" sz="1500" kern="1200" dirty="0"/>
            <a:t> </a:t>
          </a:r>
          <a:r>
            <a:rPr lang="en-US" sz="1500" kern="1200" dirty="0" err="1"/>
            <a:t>về</a:t>
          </a:r>
          <a:r>
            <a:rPr lang="en-US" sz="1500" kern="1200" dirty="0"/>
            <a:t> </a:t>
          </a:r>
          <a:r>
            <a:rPr lang="en-US" sz="1500" kern="1200" dirty="0" err="1"/>
            <a:t>tiếp</a:t>
          </a:r>
          <a:r>
            <a:rPr lang="en-US" sz="1500" kern="1200" dirty="0"/>
            <a:t> </a:t>
          </a:r>
          <a:r>
            <a:rPr lang="en-US" sz="1500" kern="1200" dirty="0" err="1"/>
            <a:t>tục</a:t>
          </a:r>
          <a:r>
            <a:rPr lang="en-US" sz="1500" kern="1200" dirty="0"/>
            <a:t> </a:t>
          </a:r>
          <a:r>
            <a:rPr lang="en-US" sz="1500" kern="1200" dirty="0" err="1"/>
            <a:t>kém</a:t>
          </a:r>
          <a:r>
            <a:rPr lang="en-US" sz="1500" kern="1200" dirty="0"/>
            <a:t> do </a:t>
          </a:r>
          <a:r>
            <a:rPr lang="en-US" sz="1500" kern="1200" dirty="0" err="1"/>
            <a:t>ảnh</a:t>
          </a:r>
          <a:r>
            <a:rPr lang="en-US" sz="1500" kern="1200" dirty="0"/>
            <a:t> </a:t>
          </a:r>
          <a:r>
            <a:rPr lang="en-US" sz="1500" kern="1200" dirty="0" err="1"/>
            <a:t>hưởng</a:t>
          </a:r>
          <a:r>
            <a:rPr lang="en-US" sz="1500" kern="1200" dirty="0"/>
            <a:t> </a:t>
          </a:r>
          <a:r>
            <a:rPr lang="en-US" sz="1500" kern="1200" dirty="0" err="1"/>
            <a:t>Elnino</a:t>
          </a:r>
          <a:endParaRPr lang="en-US" sz="1500" kern="1200" dirty="0"/>
        </a:p>
      </dsp:txBody>
      <dsp:txXfrm rot="10800000">
        <a:off x="923240" y="1300179"/>
        <a:ext cx="4914591" cy="1000041"/>
      </dsp:txXfrm>
    </dsp:sp>
    <dsp:sp modelId="{9F994AEF-7742-426A-97FE-3F5E136DA872}">
      <dsp:nvSpPr>
        <dsp:cNvPr id="0" name=""/>
        <dsp:cNvSpPr/>
      </dsp:nvSpPr>
      <dsp:spPr>
        <a:xfrm>
          <a:off x="150186" y="1296139"/>
          <a:ext cx="1000041" cy="10000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A9BDEA-7FA3-4492-9E0B-17EBA5009C2D}">
      <dsp:nvSpPr>
        <dsp:cNvPr id="0" name=""/>
        <dsp:cNvSpPr/>
      </dsp:nvSpPr>
      <dsp:spPr>
        <a:xfrm rot="10800000">
          <a:off x="619226" y="2598740"/>
          <a:ext cx="5236606" cy="1000041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91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Hỗ</a:t>
          </a:r>
          <a:r>
            <a:rPr lang="en-US" sz="1500" kern="1200" dirty="0"/>
            <a:t> </a:t>
          </a:r>
          <a:r>
            <a:rPr lang="en-US" sz="1500" kern="1200" dirty="0" err="1"/>
            <a:t>trợ</a:t>
          </a:r>
          <a:r>
            <a:rPr lang="en-US" sz="1500" kern="1200" dirty="0"/>
            <a:t> </a:t>
          </a:r>
          <a:r>
            <a:rPr lang="en-US" sz="1500" kern="1200" dirty="0" err="1"/>
            <a:t>các</a:t>
          </a:r>
          <a:r>
            <a:rPr lang="en-US" sz="1500" kern="1200" dirty="0"/>
            <a:t> </a:t>
          </a:r>
          <a:r>
            <a:rPr lang="en-US" sz="1500" kern="1200" dirty="0" err="1"/>
            <a:t>nhà</a:t>
          </a:r>
          <a:r>
            <a:rPr lang="en-US" sz="1500" kern="1200" dirty="0"/>
            <a:t> </a:t>
          </a:r>
          <a:r>
            <a:rPr lang="en-US" sz="1500" kern="1200" dirty="0" err="1"/>
            <a:t>máy</a:t>
          </a:r>
          <a:r>
            <a:rPr lang="en-US" sz="1500" kern="1200" dirty="0"/>
            <a:t> </a:t>
          </a:r>
          <a:r>
            <a:rPr lang="en-US" sz="1500" kern="1200" dirty="0" err="1"/>
            <a:t>điện</a:t>
          </a:r>
          <a:r>
            <a:rPr lang="en-US" sz="1500" kern="1200" dirty="0"/>
            <a:t> </a:t>
          </a:r>
          <a:r>
            <a:rPr lang="en-US" sz="1500" kern="1200" dirty="0" err="1"/>
            <a:t>mặt</a:t>
          </a:r>
          <a:r>
            <a:rPr lang="en-US" sz="1500" kern="1200" dirty="0"/>
            <a:t> </a:t>
          </a:r>
          <a:r>
            <a:rPr lang="en-US" sz="1500" kern="1200" dirty="0" err="1"/>
            <a:t>trời</a:t>
          </a:r>
          <a:r>
            <a:rPr lang="en-US" sz="1500" kern="1200" dirty="0"/>
            <a:t> </a:t>
          </a:r>
          <a:r>
            <a:rPr lang="en-US" sz="1500" kern="1200" dirty="0" err="1"/>
            <a:t>trong</a:t>
          </a:r>
          <a:r>
            <a:rPr lang="en-US" sz="1500" kern="1200" dirty="0"/>
            <a:t> </a:t>
          </a:r>
          <a:r>
            <a:rPr lang="en-US" sz="1500" kern="1200" dirty="0" err="1"/>
            <a:t>công</a:t>
          </a:r>
          <a:r>
            <a:rPr lang="en-US" sz="1500" kern="1200" dirty="0"/>
            <a:t> </a:t>
          </a:r>
          <a:r>
            <a:rPr lang="en-US" sz="1500" kern="1200" dirty="0" err="1"/>
            <a:t>tác</a:t>
          </a:r>
          <a:r>
            <a:rPr lang="en-US" sz="1500" kern="1200" dirty="0"/>
            <a:t> </a:t>
          </a:r>
          <a:r>
            <a:rPr lang="en-US" sz="1500" kern="1200" dirty="0" err="1"/>
            <a:t>đóng</a:t>
          </a:r>
          <a:r>
            <a:rPr lang="en-US" sz="1500" kern="1200" dirty="0"/>
            <a:t> </a:t>
          </a:r>
          <a:r>
            <a:rPr lang="en-US" sz="1500" kern="1200" dirty="0" err="1"/>
            <a:t>điện</a:t>
          </a:r>
          <a:r>
            <a:rPr lang="en-US" sz="1500" kern="1200" dirty="0"/>
            <a:t>, </a:t>
          </a:r>
          <a:r>
            <a:rPr lang="en-US" sz="1500" kern="1200" dirty="0" err="1"/>
            <a:t>thử</a:t>
          </a:r>
          <a:r>
            <a:rPr lang="en-US" sz="1500" kern="1200" dirty="0"/>
            <a:t> </a:t>
          </a:r>
          <a:r>
            <a:rPr lang="en-US" sz="1500" kern="1200" dirty="0" err="1"/>
            <a:t>nghiêm</a:t>
          </a:r>
          <a:r>
            <a:rPr lang="en-US" sz="1500" kern="1200" dirty="0"/>
            <a:t>. Trong </a:t>
          </a:r>
          <a:r>
            <a:rPr lang="en-US" sz="1500" kern="1200" dirty="0" err="1"/>
            <a:t>đó</a:t>
          </a:r>
          <a:r>
            <a:rPr lang="en-US" sz="1500" kern="1200" dirty="0"/>
            <a:t> </a:t>
          </a:r>
          <a:r>
            <a:rPr lang="en-US" sz="1500" kern="1200" dirty="0" err="1"/>
            <a:t>có</a:t>
          </a:r>
          <a:r>
            <a:rPr lang="en-US" sz="1500" kern="1200" dirty="0"/>
            <a:t> </a:t>
          </a:r>
          <a:r>
            <a:rPr lang="en-US" sz="1500" kern="1200" dirty="0" err="1"/>
            <a:t>các</a:t>
          </a:r>
          <a:r>
            <a:rPr lang="en-US" sz="1500" kern="1200" dirty="0"/>
            <a:t> </a:t>
          </a:r>
          <a:r>
            <a:rPr lang="en-US" sz="1500" kern="1200" dirty="0" err="1"/>
            <a:t>công</a:t>
          </a:r>
          <a:r>
            <a:rPr lang="en-US" sz="1500" kern="1200" dirty="0"/>
            <a:t> </a:t>
          </a:r>
          <a:r>
            <a:rPr lang="en-US" sz="1500" kern="1200" dirty="0" err="1"/>
            <a:t>tác</a:t>
          </a:r>
          <a:r>
            <a:rPr lang="en-US" sz="1500" kern="1200" dirty="0"/>
            <a:t> </a:t>
          </a:r>
          <a:r>
            <a:rPr lang="en-US" sz="1500" kern="1200" dirty="0" err="1"/>
            <a:t>cần</a:t>
          </a:r>
          <a:r>
            <a:rPr lang="en-US" sz="1500" kern="1200" dirty="0"/>
            <a:t> </a:t>
          </a:r>
          <a:r>
            <a:rPr lang="en-US" sz="1500" kern="1200" dirty="0" err="1"/>
            <a:t>cắt</a:t>
          </a:r>
          <a:r>
            <a:rPr lang="en-US" sz="1500" kern="1200" dirty="0"/>
            <a:t> </a:t>
          </a:r>
          <a:r>
            <a:rPr lang="en-US" sz="1500" kern="1200" dirty="0" err="1"/>
            <a:t>điện</a:t>
          </a:r>
          <a:r>
            <a:rPr lang="en-US" sz="1500" kern="1200" dirty="0"/>
            <a:t> </a:t>
          </a:r>
          <a:r>
            <a:rPr lang="en-US" sz="1500" kern="1200" dirty="0" err="1"/>
            <a:t>để</a:t>
          </a:r>
          <a:r>
            <a:rPr lang="en-US" sz="1500" kern="1200" dirty="0"/>
            <a:t> </a:t>
          </a:r>
          <a:r>
            <a:rPr lang="en-US" sz="1500" kern="1200" dirty="0" err="1"/>
            <a:t>đấu</a:t>
          </a:r>
          <a:r>
            <a:rPr lang="en-US" sz="1500" kern="1200" dirty="0"/>
            <a:t> </a:t>
          </a:r>
          <a:r>
            <a:rPr lang="en-US" sz="1500" kern="1200" dirty="0" err="1"/>
            <a:t>nối</a:t>
          </a:r>
          <a:endParaRPr lang="en-US" sz="1500" kern="1200" dirty="0"/>
        </a:p>
      </dsp:txBody>
      <dsp:txXfrm rot="10800000">
        <a:off x="869236" y="2598740"/>
        <a:ext cx="4986596" cy="1000041"/>
      </dsp:txXfrm>
    </dsp:sp>
    <dsp:sp modelId="{FF5D9FE9-A45F-4342-B82A-A81D949F1DA1}">
      <dsp:nvSpPr>
        <dsp:cNvPr id="0" name=""/>
        <dsp:cNvSpPr/>
      </dsp:nvSpPr>
      <dsp:spPr>
        <a:xfrm>
          <a:off x="150185" y="2592290"/>
          <a:ext cx="1000041" cy="100004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81C52-205D-418D-BCD1-BAE83594C4E5}" type="datetimeFigureOut">
              <a:rPr lang="en-US" smtClean="0"/>
              <a:t>5/31/19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337D8-4E53-46D8-8D8A-0AE92A28D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93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6A149-F41D-4AC5-BA9C-6826278CC5A6}" type="datetimeFigureOut">
              <a:rPr lang="en-US" smtClean="0"/>
              <a:t>5/31/19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13718-9A6C-4673-9E5A-42196EB21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1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27/05, </a:t>
            </a:r>
            <a:r>
              <a:rPr lang="en-US" baseline="0" dirty="0" err="1"/>
              <a:t>Pmax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36 945 MW 20/5, Amax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759.2 </a:t>
            </a:r>
            <a:r>
              <a:rPr lang="en-US" baseline="0" dirty="0" err="1"/>
              <a:t>tr.kWh</a:t>
            </a:r>
            <a:r>
              <a:rPr lang="en-US" baseline="0" dirty="0"/>
              <a:t> 18/5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3718-9A6C-4673-9E5A-42196EB212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3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3718-9A6C-4673-9E5A-42196EB212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03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3718-9A6C-4673-9E5A-42196EB212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1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3718-9A6C-4673-9E5A-42196EB212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56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3718-9A6C-4673-9E5A-42196EB212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90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3718-9A6C-4673-9E5A-42196EB212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3718-9A6C-4673-9E5A-42196EB212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8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3718-9A6C-4673-9E5A-42196EB212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60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3718-9A6C-4673-9E5A-42196EB212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30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(Phụ tải trung bình ngày tháng 05/2019 dự kiến thấp hơn so với KH năm 15 tr.kWh/ngày do thực tế phụ tải các ngày đầu tháng 5 thấp)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3718-9A6C-4673-9E5A-42196EB212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0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39838"/>
            <a:ext cx="5959475" cy="3352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13718-9A6C-4673-9E5A-42196EB212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4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611560" y="964986"/>
            <a:ext cx="7920880" cy="720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PRESENTATION TITLE </a:t>
            </a:r>
            <a:endParaRPr lang="ko-KR" altLang="en-US"/>
          </a:p>
        </p:txBody>
      </p:sp>
      <p:sp>
        <p:nvSpPr>
          <p:cNvPr id="30" name="Shape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611560" y="1563345"/>
            <a:ext cx="7920880" cy="396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PRESENTATION SUB TITLE </a:t>
            </a:r>
            <a:endParaRPr lang="ko-KR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1" y="1949986"/>
            <a:ext cx="8578468" cy="3193514"/>
            <a:chOff x="0" y="1630496"/>
            <a:chExt cx="5984342" cy="3513004"/>
          </a:xfrm>
        </p:grpSpPr>
        <p:sp>
          <p:nvSpPr>
            <p:cNvPr id="21" name="Freeform 5"/>
            <p:cNvSpPr>
              <a:spLocks/>
            </p:cNvSpPr>
            <p:nvPr userDrawn="1"/>
          </p:nvSpPr>
          <p:spPr bwMode="auto">
            <a:xfrm>
              <a:off x="4734795" y="2094293"/>
              <a:ext cx="505149" cy="673532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sp>
          <p:nvSpPr>
            <p:cNvPr id="22" name="Freeform 6"/>
            <p:cNvSpPr>
              <a:spLocks/>
            </p:cNvSpPr>
            <p:nvPr userDrawn="1"/>
          </p:nvSpPr>
          <p:spPr bwMode="auto">
            <a:xfrm>
              <a:off x="976173" y="2418554"/>
              <a:ext cx="4693518" cy="2724946"/>
            </a:xfrm>
            <a:custGeom>
              <a:avLst/>
              <a:gdLst/>
              <a:ahLst/>
              <a:cxnLst/>
              <a:rect l="l" t="t" r="r" b="b"/>
              <a:pathLst>
                <a:path w="7298006" h="3177788">
                  <a:moveTo>
                    <a:pt x="0" y="0"/>
                  </a:moveTo>
                  <a:lnTo>
                    <a:pt x="3396343" y="0"/>
                  </a:lnTo>
                  <a:lnTo>
                    <a:pt x="3672683" y="0"/>
                  </a:lnTo>
                  <a:lnTo>
                    <a:pt x="6012492" y="0"/>
                  </a:lnTo>
                  <a:lnTo>
                    <a:pt x="7298006" y="1285514"/>
                  </a:lnTo>
                  <a:lnTo>
                    <a:pt x="7298006" y="3177788"/>
                  </a:lnTo>
                  <a:lnTo>
                    <a:pt x="0" y="3177788"/>
                  </a:lnTo>
                  <a:close/>
                </a:path>
              </a:pathLst>
            </a:custGeom>
            <a:solidFill>
              <a:schemeClr val="bg1">
                <a:lumMod val="50000"/>
                <a:alpha val="30000"/>
              </a:schemeClr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sp>
          <p:nvSpPr>
            <p:cNvPr id="23" name="Freeform 5"/>
            <p:cNvSpPr>
              <a:spLocks/>
            </p:cNvSpPr>
            <p:nvPr userDrawn="1"/>
          </p:nvSpPr>
          <p:spPr bwMode="auto">
            <a:xfrm>
              <a:off x="385111" y="2094293"/>
              <a:ext cx="4854834" cy="3045756"/>
            </a:xfrm>
            <a:custGeom>
              <a:avLst/>
              <a:gdLst/>
              <a:ahLst/>
              <a:cxnLst/>
              <a:rect l="l" t="t" r="r" b="b"/>
              <a:pathLst>
                <a:path w="7581258" h="3567167">
                  <a:moveTo>
                    <a:pt x="0" y="0"/>
                  </a:moveTo>
                  <a:lnTo>
                    <a:pt x="6264868" y="0"/>
                  </a:lnTo>
                  <a:lnTo>
                    <a:pt x="7581258" y="1316629"/>
                  </a:lnTo>
                  <a:lnTo>
                    <a:pt x="7581258" y="3567167"/>
                  </a:lnTo>
                  <a:lnTo>
                    <a:pt x="0" y="3567167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4235137" y="3215261"/>
              <a:ext cx="1004809" cy="1339745"/>
            </a:xfrm>
            <a:custGeom>
              <a:avLst/>
              <a:gdLst>
                <a:gd name="T0" fmla="*/ 0 w 2158"/>
                <a:gd name="T1" fmla="*/ 0 h 2156"/>
                <a:gd name="T2" fmla="*/ 2158 w 2158"/>
                <a:gd name="T3" fmla="*/ 2156 h 2156"/>
                <a:gd name="T4" fmla="*/ 2158 w 2158"/>
                <a:gd name="T5" fmla="*/ 0 h 2156"/>
                <a:gd name="T6" fmla="*/ 0 w 2158"/>
                <a:gd name="T7" fmla="*/ 0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8" h="2156">
                  <a:moveTo>
                    <a:pt x="0" y="0"/>
                  </a:moveTo>
                  <a:lnTo>
                    <a:pt x="2158" y="2156"/>
                  </a:lnTo>
                  <a:lnTo>
                    <a:pt x="2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30000"/>
              </a:schemeClr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3386496" y="2094293"/>
              <a:ext cx="1004809" cy="1339745"/>
            </a:xfrm>
            <a:custGeom>
              <a:avLst/>
              <a:gdLst>
                <a:gd name="T0" fmla="*/ 0 w 2158"/>
                <a:gd name="T1" fmla="*/ 0 h 2156"/>
                <a:gd name="T2" fmla="*/ 2158 w 2158"/>
                <a:gd name="T3" fmla="*/ 2156 h 2156"/>
                <a:gd name="T4" fmla="*/ 2158 w 2158"/>
                <a:gd name="T5" fmla="*/ 0 h 2156"/>
                <a:gd name="T6" fmla="*/ 0 w 2158"/>
                <a:gd name="T7" fmla="*/ 0 h 2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8" h="2156">
                  <a:moveTo>
                    <a:pt x="0" y="0"/>
                  </a:moveTo>
                  <a:lnTo>
                    <a:pt x="2158" y="2156"/>
                  </a:lnTo>
                  <a:lnTo>
                    <a:pt x="21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30000"/>
              </a:schemeClr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 rot="10800000">
              <a:off x="5333192" y="1630496"/>
              <a:ext cx="651150" cy="868199"/>
            </a:xfrm>
            <a:custGeom>
              <a:avLst/>
              <a:gdLst>
                <a:gd name="T0" fmla="*/ 0 w 1268"/>
                <a:gd name="T1" fmla="*/ 0 h 1268"/>
                <a:gd name="T2" fmla="*/ 1268 w 1268"/>
                <a:gd name="T3" fmla="*/ 1268 h 1268"/>
                <a:gd name="T4" fmla="*/ 1268 w 1268"/>
                <a:gd name="T5" fmla="*/ 0 h 1268"/>
                <a:gd name="T6" fmla="*/ 0 w 1268"/>
                <a:gd name="T7" fmla="*/ 0 h 1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68" h="1268">
                  <a:moveTo>
                    <a:pt x="0" y="0"/>
                  </a:moveTo>
                  <a:lnTo>
                    <a:pt x="1268" y="1268"/>
                  </a:lnTo>
                  <a:lnTo>
                    <a:pt x="12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30000"/>
              </a:schemeClr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5678" t="10065" r="1366" b="27052"/>
            <a:stretch/>
          </p:blipFill>
          <p:spPr>
            <a:xfrm>
              <a:off x="0" y="2094290"/>
              <a:ext cx="5010341" cy="3049210"/>
            </a:xfrm>
            <a:custGeom>
              <a:avLst/>
              <a:gdLst>
                <a:gd name="connsiteX0" fmla="*/ 0 w 7019638"/>
                <a:gd name="connsiteY0" fmla="*/ 0 h 3204026"/>
                <a:gd name="connsiteX1" fmla="*/ 5648325 w 7019638"/>
                <a:gd name="connsiteY1" fmla="*/ 0 h 3204026"/>
                <a:gd name="connsiteX2" fmla="*/ 5648325 w 7019638"/>
                <a:gd name="connsiteY2" fmla="*/ 2 h 3204026"/>
                <a:gd name="connsiteX3" fmla="*/ 5699447 w 7019638"/>
                <a:gd name="connsiteY3" fmla="*/ 2 h 3204026"/>
                <a:gd name="connsiteX4" fmla="*/ 7019638 w 7019638"/>
                <a:gd name="connsiteY4" fmla="*/ 1320193 h 3204026"/>
                <a:gd name="connsiteX5" fmla="*/ 7019638 w 7019638"/>
                <a:gd name="connsiteY5" fmla="*/ 1432376 h 3204026"/>
                <a:gd name="connsiteX6" fmla="*/ 7019638 w 7019638"/>
                <a:gd name="connsiteY6" fmla="*/ 3200399 h 3204026"/>
                <a:gd name="connsiteX7" fmla="*/ 7019638 w 7019638"/>
                <a:gd name="connsiteY7" fmla="*/ 3204026 h 3204026"/>
                <a:gd name="connsiteX8" fmla="*/ 0 w 7019638"/>
                <a:gd name="connsiteY8" fmla="*/ 3204026 h 3204026"/>
                <a:gd name="connsiteX9" fmla="*/ 0 w 7019638"/>
                <a:gd name="connsiteY9" fmla="*/ 1432376 h 3204026"/>
                <a:gd name="connsiteX10" fmla="*/ 0 w 7019638"/>
                <a:gd name="connsiteY10" fmla="*/ 1 h 320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19638" h="3204026">
                  <a:moveTo>
                    <a:pt x="0" y="0"/>
                  </a:moveTo>
                  <a:lnTo>
                    <a:pt x="5648325" y="0"/>
                  </a:lnTo>
                  <a:lnTo>
                    <a:pt x="5648325" y="2"/>
                  </a:lnTo>
                  <a:lnTo>
                    <a:pt x="5699447" y="2"/>
                  </a:lnTo>
                  <a:lnTo>
                    <a:pt x="7019638" y="1320193"/>
                  </a:lnTo>
                  <a:lnTo>
                    <a:pt x="7019638" y="1432376"/>
                  </a:lnTo>
                  <a:lnTo>
                    <a:pt x="7019638" y="3200399"/>
                  </a:lnTo>
                  <a:lnTo>
                    <a:pt x="7019638" y="3204026"/>
                  </a:lnTo>
                  <a:lnTo>
                    <a:pt x="0" y="3204026"/>
                  </a:lnTo>
                  <a:lnTo>
                    <a:pt x="0" y="1432376"/>
                  </a:lnTo>
                  <a:lnTo>
                    <a:pt x="0" y="1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14837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"/>
          <p:cNvSpPr>
            <a:spLocks noGrp="1"/>
          </p:cNvSpPr>
          <p:nvPr userDrawn="1">
            <p:ph type="body" sz="quarter" idx="10" hasCustomPrompt="1"/>
          </p:nvPr>
        </p:nvSpPr>
        <p:spPr>
          <a:xfrm flipH="1">
            <a:off x="4211960" y="725417"/>
            <a:ext cx="4536504" cy="622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CONTENTS TITLE </a:t>
            </a:r>
            <a:endParaRPr lang="ko-KR" altLang="en-US"/>
          </a:p>
        </p:txBody>
      </p:sp>
      <p:sp>
        <p:nvSpPr>
          <p:cNvPr id="7" name="Shape"/>
          <p:cNvSpPr>
            <a:spLocks noGrp="1"/>
          </p:cNvSpPr>
          <p:nvPr userDrawn="1">
            <p:ph type="body" sz="quarter" idx="11" hasCustomPrompt="1"/>
          </p:nvPr>
        </p:nvSpPr>
        <p:spPr>
          <a:xfrm flipH="1">
            <a:off x="4211960" y="2325913"/>
            <a:ext cx="4536504" cy="329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01. CONTENTS SUB TITLE</a:t>
            </a:r>
            <a:endParaRPr lang="ko-KR" altLang="en-US"/>
          </a:p>
        </p:txBody>
      </p:sp>
      <p:sp>
        <p:nvSpPr>
          <p:cNvPr id="8" name="Shape"/>
          <p:cNvSpPr>
            <a:spLocks noGrp="1"/>
          </p:cNvSpPr>
          <p:nvPr userDrawn="1">
            <p:ph type="body" sz="quarter" idx="13" hasCustomPrompt="1"/>
          </p:nvPr>
        </p:nvSpPr>
        <p:spPr>
          <a:xfrm flipH="1">
            <a:off x="4211960" y="2773478"/>
            <a:ext cx="4536504" cy="329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02. CONTENTS SUB TITLE</a:t>
            </a:r>
            <a:endParaRPr lang="ko-KR" altLang="en-US"/>
          </a:p>
        </p:txBody>
      </p:sp>
      <p:sp>
        <p:nvSpPr>
          <p:cNvPr id="9" name="Shape"/>
          <p:cNvSpPr>
            <a:spLocks noGrp="1"/>
          </p:cNvSpPr>
          <p:nvPr userDrawn="1">
            <p:ph type="body" sz="quarter" idx="14" hasCustomPrompt="1"/>
          </p:nvPr>
        </p:nvSpPr>
        <p:spPr>
          <a:xfrm flipH="1">
            <a:off x="4211960" y="3221043"/>
            <a:ext cx="4536504" cy="329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03. CONTENTS SUB TITLE</a:t>
            </a:r>
            <a:endParaRPr lang="ko-KR" altLang="en-US"/>
          </a:p>
        </p:txBody>
      </p:sp>
      <p:sp>
        <p:nvSpPr>
          <p:cNvPr id="10" name="Shape"/>
          <p:cNvSpPr>
            <a:spLocks noGrp="1"/>
          </p:cNvSpPr>
          <p:nvPr userDrawn="1">
            <p:ph type="body" sz="quarter" idx="15" hasCustomPrompt="1"/>
          </p:nvPr>
        </p:nvSpPr>
        <p:spPr>
          <a:xfrm flipH="1">
            <a:off x="4211960" y="3668608"/>
            <a:ext cx="4536504" cy="329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04. CONTENTS SUB TITLE</a:t>
            </a:r>
            <a:endParaRPr lang="ko-KR" altLang="en-US"/>
          </a:p>
        </p:txBody>
      </p:sp>
      <p:sp>
        <p:nvSpPr>
          <p:cNvPr id="11" name="Shape"/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4211960" y="4116174"/>
            <a:ext cx="4536504" cy="329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05. CONTENTS SUB TITLE</a:t>
            </a:r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1035589"/>
            <a:ext cx="9144000" cy="4107915"/>
            <a:chOff x="0" y="627534"/>
            <a:chExt cx="6858000" cy="4515967"/>
          </a:xfrm>
        </p:grpSpPr>
        <p:sp>
          <p:nvSpPr>
            <p:cNvPr id="5" name="Freeform 8"/>
            <p:cNvSpPr>
              <a:spLocks/>
            </p:cNvSpPr>
            <p:nvPr userDrawn="1"/>
          </p:nvSpPr>
          <p:spPr bwMode="auto">
            <a:xfrm>
              <a:off x="2694798" y="1357553"/>
              <a:ext cx="4163202" cy="1904260"/>
            </a:xfrm>
            <a:custGeom>
              <a:avLst/>
              <a:gdLst>
                <a:gd name="T0" fmla="*/ 9672 w 9672"/>
                <a:gd name="T1" fmla="*/ 0 h 3318"/>
                <a:gd name="T2" fmla="*/ 504 w 9672"/>
                <a:gd name="T3" fmla="*/ 0 h 3318"/>
                <a:gd name="T4" fmla="*/ 0 w 9672"/>
                <a:gd name="T5" fmla="*/ 505 h 3318"/>
                <a:gd name="T6" fmla="*/ 0 w 9672"/>
                <a:gd name="T7" fmla="*/ 505 h 3318"/>
                <a:gd name="T8" fmla="*/ 6857 w 9672"/>
                <a:gd name="T9" fmla="*/ 505 h 3318"/>
                <a:gd name="T10" fmla="*/ 9669 w 9672"/>
                <a:gd name="T11" fmla="*/ 3318 h 3318"/>
                <a:gd name="T12" fmla="*/ 9672 w 9672"/>
                <a:gd name="T13" fmla="*/ 3318 h 3318"/>
                <a:gd name="T14" fmla="*/ 9672 w 9672"/>
                <a:gd name="T15" fmla="*/ 0 h 3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72" h="3318">
                  <a:moveTo>
                    <a:pt x="9672" y="0"/>
                  </a:moveTo>
                  <a:lnTo>
                    <a:pt x="504" y="0"/>
                  </a:lnTo>
                  <a:lnTo>
                    <a:pt x="0" y="505"/>
                  </a:lnTo>
                  <a:lnTo>
                    <a:pt x="0" y="505"/>
                  </a:lnTo>
                  <a:lnTo>
                    <a:pt x="6857" y="505"/>
                  </a:lnTo>
                  <a:lnTo>
                    <a:pt x="9669" y="3318"/>
                  </a:lnTo>
                  <a:lnTo>
                    <a:pt x="9672" y="3318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0" y="627534"/>
              <a:ext cx="2694798" cy="4515967"/>
              <a:chOff x="0" y="627534"/>
              <a:chExt cx="2694798" cy="4515967"/>
            </a:xfrm>
          </p:grpSpPr>
          <p:sp>
            <p:nvSpPr>
              <p:cNvPr id="18" name="Freeform 6"/>
              <p:cNvSpPr>
                <a:spLocks/>
              </p:cNvSpPr>
              <p:nvPr userDrawn="1"/>
            </p:nvSpPr>
            <p:spPr bwMode="auto">
              <a:xfrm>
                <a:off x="0" y="627534"/>
                <a:ext cx="2620793" cy="4355744"/>
              </a:xfrm>
              <a:custGeom>
                <a:avLst/>
                <a:gdLst/>
                <a:ahLst/>
                <a:cxnLst/>
                <a:rect l="l" t="t" r="r" b="b"/>
                <a:pathLst>
                  <a:path w="3494390" h="4355744">
                    <a:moveTo>
                      <a:pt x="0" y="0"/>
                    </a:moveTo>
                    <a:lnTo>
                      <a:pt x="395536" y="0"/>
                    </a:lnTo>
                    <a:lnTo>
                      <a:pt x="2341777" y="0"/>
                    </a:lnTo>
                    <a:lnTo>
                      <a:pt x="2737313" y="0"/>
                    </a:lnTo>
                    <a:lnTo>
                      <a:pt x="3494390" y="757078"/>
                    </a:lnTo>
                    <a:lnTo>
                      <a:pt x="3494390" y="4355744"/>
                    </a:lnTo>
                    <a:lnTo>
                      <a:pt x="3098854" y="4355744"/>
                    </a:lnTo>
                    <a:lnTo>
                      <a:pt x="395536" y="4355744"/>
                    </a:lnTo>
                    <a:lnTo>
                      <a:pt x="0" y="4355744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alpha val="3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ko-KR" altLang="en-US" sz="1350"/>
              </a:p>
            </p:txBody>
          </p:sp>
          <p:sp>
            <p:nvSpPr>
              <p:cNvPr id="3" name="Freeform 6"/>
              <p:cNvSpPr>
                <a:spLocks/>
              </p:cNvSpPr>
              <p:nvPr userDrawn="1"/>
            </p:nvSpPr>
            <p:spPr bwMode="auto">
              <a:xfrm>
                <a:off x="2248013" y="627535"/>
                <a:ext cx="372781" cy="497041"/>
              </a:xfrm>
              <a:custGeom>
                <a:avLst/>
                <a:gdLst>
                  <a:gd name="T0" fmla="*/ 0 w 1268"/>
                  <a:gd name="T1" fmla="*/ 0 h 1268"/>
                  <a:gd name="T2" fmla="*/ 1268 w 1268"/>
                  <a:gd name="T3" fmla="*/ 1268 h 1268"/>
                  <a:gd name="T4" fmla="*/ 1268 w 1268"/>
                  <a:gd name="T5" fmla="*/ 0 h 1268"/>
                  <a:gd name="T6" fmla="*/ 0 w 1268"/>
                  <a:gd name="T7" fmla="*/ 0 h 1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8" h="1268">
                    <a:moveTo>
                      <a:pt x="0" y="0"/>
                    </a:moveTo>
                    <a:lnTo>
                      <a:pt x="1268" y="1268"/>
                    </a:lnTo>
                    <a:lnTo>
                      <a:pt x="12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  <a:alpha val="30000"/>
                </a:schemeClr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ko-KR" altLang="en-US" sz="1350"/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126" t="827" r="33358"/>
              <a:stretch/>
            </p:blipFill>
            <p:spPr>
              <a:xfrm>
                <a:off x="0" y="763629"/>
                <a:ext cx="2694798" cy="4379872"/>
              </a:xfrm>
              <a:custGeom>
                <a:avLst/>
                <a:gdLst>
                  <a:gd name="connsiteX0" fmla="*/ 0 w 3593064"/>
                  <a:gd name="connsiteY0" fmla="*/ 0 h 4379872"/>
                  <a:gd name="connsiteX1" fmla="*/ 395536 w 3593064"/>
                  <a:gd name="connsiteY1" fmla="*/ 0 h 4379872"/>
                  <a:gd name="connsiteX2" fmla="*/ 807415 w 3593064"/>
                  <a:gd name="connsiteY2" fmla="*/ 0 h 4379872"/>
                  <a:gd name="connsiteX3" fmla="*/ 2653307 w 3593064"/>
                  <a:gd name="connsiteY3" fmla="*/ 0 h 4379872"/>
                  <a:gd name="connsiteX4" fmla="*/ 3158069 w 3593064"/>
                  <a:gd name="connsiteY4" fmla="*/ 475780 h 4379872"/>
                  <a:gd name="connsiteX5" fmla="*/ 3593064 w 3593064"/>
                  <a:gd name="connsiteY5" fmla="*/ 885403 h 4379872"/>
                  <a:gd name="connsiteX6" fmla="*/ 3593064 w 3593064"/>
                  <a:gd name="connsiteY6" fmla="*/ 3588358 h 4379872"/>
                  <a:gd name="connsiteX7" fmla="*/ 3593064 w 3593064"/>
                  <a:gd name="connsiteY7" fmla="*/ 4379872 h 4379872"/>
                  <a:gd name="connsiteX8" fmla="*/ 807415 w 3593064"/>
                  <a:gd name="connsiteY8" fmla="*/ 4379872 h 4379872"/>
                  <a:gd name="connsiteX9" fmla="*/ 395536 w 3593064"/>
                  <a:gd name="connsiteY9" fmla="*/ 4379872 h 4379872"/>
                  <a:gd name="connsiteX10" fmla="*/ 395536 w 3593064"/>
                  <a:gd name="connsiteY10" fmla="*/ 4379871 h 4379872"/>
                  <a:gd name="connsiteX11" fmla="*/ 0 w 3593064"/>
                  <a:gd name="connsiteY11" fmla="*/ 4379871 h 4379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93064" h="4379872">
                    <a:moveTo>
                      <a:pt x="0" y="0"/>
                    </a:moveTo>
                    <a:lnTo>
                      <a:pt x="395536" y="0"/>
                    </a:lnTo>
                    <a:lnTo>
                      <a:pt x="807415" y="0"/>
                    </a:lnTo>
                    <a:lnTo>
                      <a:pt x="2653307" y="0"/>
                    </a:lnTo>
                    <a:lnTo>
                      <a:pt x="3158069" y="475780"/>
                    </a:lnTo>
                    <a:lnTo>
                      <a:pt x="3593064" y="885403"/>
                    </a:lnTo>
                    <a:lnTo>
                      <a:pt x="3593064" y="3588358"/>
                    </a:lnTo>
                    <a:lnTo>
                      <a:pt x="3593064" y="4379872"/>
                    </a:lnTo>
                    <a:lnTo>
                      <a:pt x="807415" y="4379872"/>
                    </a:lnTo>
                    <a:lnTo>
                      <a:pt x="395536" y="4379872"/>
                    </a:lnTo>
                    <a:lnTo>
                      <a:pt x="395536" y="4379871"/>
                    </a:lnTo>
                    <a:lnTo>
                      <a:pt x="0" y="4379871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32415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" y="2883608"/>
            <a:ext cx="5357791" cy="601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CONTENTS TITLE </a:t>
            </a:r>
            <a:endParaRPr lang="ko-KR" altLang="en-US"/>
          </a:p>
        </p:txBody>
      </p:sp>
      <p:sp>
        <p:nvSpPr>
          <p:cNvPr id="4" name="Shape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2" y="3425516"/>
            <a:ext cx="5357791" cy="381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CONTENTS SUB TITLE </a:t>
            </a:r>
            <a:endParaRPr lang="ko-KR" altLang="en-US"/>
          </a:p>
        </p:txBody>
      </p:sp>
      <p:sp>
        <p:nvSpPr>
          <p:cNvPr id="5" name="Shape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3701607" y="1779666"/>
            <a:ext cx="1656184" cy="106030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95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01</a:t>
            </a:r>
            <a:endParaRPr lang="ko-KR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540053" y="826266"/>
            <a:ext cx="2709360" cy="3539904"/>
            <a:chOff x="4155040" y="620435"/>
            <a:chExt cx="2032020" cy="3951565"/>
          </a:xfrm>
        </p:grpSpPr>
        <p:sp>
          <p:nvSpPr>
            <p:cNvPr id="2" name="Freeform 6"/>
            <p:cNvSpPr>
              <a:spLocks/>
            </p:cNvSpPr>
            <p:nvPr userDrawn="1"/>
          </p:nvSpPr>
          <p:spPr bwMode="auto">
            <a:xfrm>
              <a:off x="4343018" y="1116025"/>
              <a:ext cx="1844042" cy="3455975"/>
            </a:xfrm>
            <a:custGeom>
              <a:avLst/>
              <a:gdLst>
                <a:gd name="T0" fmla="*/ 5071 w 6144"/>
                <a:gd name="T1" fmla="*/ 0 h 8636"/>
                <a:gd name="T2" fmla="*/ 0 w 6144"/>
                <a:gd name="T3" fmla="*/ 0 h 8636"/>
                <a:gd name="T4" fmla="*/ 0 w 6144"/>
                <a:gd name="T5" fmla="*/ 8636 h 8636"/>
                <a:gd name="T6" fmla="*/ 6144 w 6144"/>
                <a:gd name="T7" fmla="*/ 8636 h 8636"/>
                <a:gd name="T8" fmla="*/ 6144 w 6144"/>
                <a:gd name="T9" fmla="*/ 1073 h 8636"/>
                <a:gd name="T10" fmla="*/ 5071 w 6144"/>
                <a:gd name="T11" fmla="*/ 0 h 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4" h="8636">
                  <a:moveTo>
                    <a:pt x="5071" y="0"/>
                  </a:moveTo>
                  <a:lnTo>
                    <a:pt x="0" y="0"/>
                  </a:lnTo>
                  <a:lnTo>
                    <a:pt x="0" y="8636"/>
                  </a:lnTo>
                  <a:lnTo>
                    <a:pt x="6144" y="8636"/>
                  </a:lnTo>
                  <a:lnTo>
                    <a:pt x="6144" y="1073"/>
                  </a:lnTo>
                  <a:lnTo>
                    <a:pt x="5071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30000"/>
              </a:schemeClr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5778617" y="620435"/>
              <a:ext cx="239358" cy="319144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4155173" y="774648"/>
              <a:ext cx="1862802" cy="3429592"/>
            </a:xfrm>
            <a:custGeom>
              <a:avLst/>
              <a:gdLst/>
              <a:ahLst/>
              <a:cxnLst/>
              <a:rect l="l" t="t" r="r" b="b"/>
              <a:pathLst>
                <a:path w="2719757" h="3755495">
                  <a:moveTo>
                    <a:pt x="0" y="0"/>
                  </a:moveTo>
                  <a:lnTo>
                    <a:pt x="2312167" y="0"/>
                  </a:lnTo>
                  <a:lnTo>
                    <a:pt x="2719757" y="407591"/>
                  </a:lnTo>
                  <a:lnTo>
                    <a:pt x="2719757" y="3755495"/>
                  </a:lnTo>
                  <a:lnTo>
                    <a:pt x="0" y="3755495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sp>
          <p:nvSpPr>
            <p:cNvPr id="10" name="Shape"/>
            <p:cNvSpPr/>
            <p:nvPr userDrawn="1"/>
          </p:nvSpPr>
          <p:spPr>
            <a:xfrm>
              <a:off x="4155172" y="4260018"/>
              <a:ext cx="1858221" cy="995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0000"/>
                      </a14:imgEffect>
                      <a14:imgEffect>
                        <a14:brightnessContrast bright="15000" contrast="6000"/>
                      </a14:imgEffect>
                    </a14:imgLayer>
                  </a14:imgProps>
                </a:ext>
              </a:extLst>
            </a:blip>
            <a:srcRect l="24523" t="1450" r="35796"/>
            <a:stretch/>
          </p:blipFill>
          <p:spPr>
            <a:xfrm>
              <a:off x="4155040" y="876740"/>
              <a:ext cx="1858358" cy="3482807"/>
            </a:xfrm>
            <a:custGeom>
              <a:avLst/>
              <a:gdLst>
                <a:gd name="connsiteX0" fmla="*/ 0 w 2477811"/>
                <a:gd name="connsiteY0" fmla="*/ 0 h 3482807"/>
                <a:gd name="connsiteX1" fmla="*/ 2045081 w 2477811"/>
                <a:gd name="connsiteY1" fmla="*/ 0 h 3482807"/>
                <a:gd name="connsiteX2" fmla="*/ 2477811 w 2477811"/>
                <a:gd name="connsiteY2" fmla="*/ 432730 h 3482807"/>
                <a:gd name="connsiteX3" fmla="*/ 2477811 w 2477811"/>
                <a:gd name="connsiteY3" fmla="*/ 3482807 h 3482807"/>
                <a:gd name="connsiteX4" fmla="*/ 0 w 2477811"/>
                <a:gd name="connsiteY4" fmla="*/ 3482807 h 348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7811" h="3482807">
                  <a:moveTo>
                    <a:pt x="0" y="0"/>
                  </a:moveTo>
                  <a:lnTo>
                    <a:pt x="2045081" y="0"/>
                  </a:lnTo>
                  <a:lnTo>
                    <a:pt x="2477811" y="432730"/>
                  </a:lnTo>
                  <a:lnTo>
                    <a:pt x="2477811" y="3482807"/>
                  </a:lnTo>
                  <a:lnTo>
                    <a:pt x="0" y="3482807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24158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" y="2883608"/>
            <a:ext cx="5357791" cy="601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CONTENTS TITLE </a:t>
            </a:r>
            <a:endParaRPr lang="ko-KR" altLang="en-US"/>
          </a:p>
        </p:txBody>
      </p:sp>
      <p:sp>
        <p:nvSpPr>
          <p:cNvPr id="4" name="Shape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2" y="3425516"/>
            <a:ext cx="5357791" cy="381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CONTENTS SUB TITLE </a:t>
            </a:r>
            <a:endParaRPr lang="ko-KR" altLang="en-US"/>
          </a:p>
        </p:txBody>
      </p:sp>
      <p:sp>
        <p:nvSpPr>
          <p:cNvPr id="5" name="Shape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3701607" y="1779666"/>
            <a:ext cx="1656184" cy="106030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95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</a:t>
            </a:r>
            <a:r>
              <a:rPr lang="vi-VN" altLang="ko-KR"/>
              <a:t>2</a:t>
            </a:r>
            <a:endParaRPr lang="ko-KR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540053" y="826266"/>
            <a:ext cx="2709360" cy="3538728"/>
            <a:chOff x="4155040" y="620435"/>
            <a:chExt cx="2032020" cy="3951565"/>
          </a:xfrm>
        </p:grpSpPr>
        <p:sp>
          <p:nvSpPr>
            <p:cNvPr id="2" name="Freeform 6"/>
            <p:cNvSpPr>
              <a:spLocks/>
            </p:cNvSpPr>
            <p:nvPr userDrawn="1"/>
          </p:nvSpPr>
          <p:spPr bwMode="auto">
            <a:xfrm>
              <a:off x="4343018" y="1116025"/>
              <a:ext cx="1844042" cy="3455975"/>
            </a:xfrm>
            <a:custGeom>
              <a:avLst/>
              <a:gdLst>
                <a:gd name="T0" fmla="*/ 5071 w 6144"/>
                <a:gd name="T1" fmla="*/ 0 h 8636"/>
                <a:gd name="T2" fmla="*/ 0 w 6144"/>
                <a:gd name="T3" fmla="*/ 0 h 8636"/>
                <a:gd name="T4" fmla="*/ 0 w 6144"/>
                <a:gd name="T5" fmla="*/ 8636 h 8636"/>
                <a:gd name="T6" fmla="*/ 6144 w 6144"/>
                <a:gd name="T7" fmla="*/ 8636 h 8636"/>
                <a:gd name="T8" fmla="*/ 6144 w 6144"/>
                <a:gd name="T9" fmla="*/ 1073 h 8636"/>
                <a:gd name="T10" fmla="*/ 5071 w 6144"/>
                <a:gd name="T11" fmla="*/ 0 h 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4" h="8636">
                  <a:moveTo>
                    <a:pt x="5071" y="0"/>
                  </a:moveTo>
                  <a:lnTo>
                    <a:pt x="0" y="0"/>
                  </a:lnTo>
                  <a:lnTo>
                    <a:pt x="0" y="8636"/>
                  </a:lnTo>
                  <a:lnTo>
                    <a:pt x="6144" y="8636"/>
                  </a:lnTo>
                  <a:lnTo>
                    <a:pt x="6144" y="1073"/>
                  </a:lnTo>
                  <a:lnTo>
                    <a:pt x="5071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30000"/>
              </a:schemeClr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5778617" y="620435"/>
              <a:ext cx="239358" cy="319144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4155173" y="774648"/>
              <a:ext cx="1862802" cy="3429592"/>
            </a:xfrm>
            <a:custGeom>
              <a:avLst/>
              <a:gdLst/>
              <a:ahLst/>
              <a:cxnLst/>
              <a:rect l="l" t="t" r="r" b="b"/>
              <a:pathLst>
                <a:path w="2719757" h="3755495">
                  <a:moveTo>
                    <a:pt x="0" y="0"/>
                  </a:moveTo>
                  <a:lnTo>
                    <a:pt x="2312167" y="0"/>
                  </a:lnTo>
                  <a:lnTo>
                    <a:pt x="2719757" y="407591"/>
                  </a:lnTo>
                  <a:lnTo>
                    <a:pt x="2719757" y="3755495"/>
                  </a:lnTo>
                  <a:lnTo>
                    <a:pt x="0" y="3755495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sp>
          <p:nvSpPr>
            <p:cNvPr id="10" name="Shape"/>
            <p:cNvSpPr/>
            <p:nvPr userDrawn="1"/>
          </p:nvSpPr>
          <p:spPr>
            <a:xfrm>
              <a:off x="4155172" y="4260018"/>
              <a:ext cx="1858221" cy="995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68" t="6145" r="19600" b="6145"/>
            <a:stretch/>
          </p:blipFill>
          <p:spPr>
            <a:xfrm>
              <a:off x="4155040" y="876740"/>
              <a:ext cx="1858358" cy="3482807"/>
            </a:xfrm>
            <a:custGeom>
              <a:avLst/>
              <a:gdLst>
                <a:gd name="connsiteX0" fmla="*/ 0 w 2477811"/>
                <a:gd name="connsiteY0" fmla="*/ 0 h 3482807"/>
                <a:gd name="connsiteX1" fmla="*/ 2045081 w 2477811"/>
                <a:gd name="connsiteY1" fmla="*/ 0 h 3482807"/>
                <a:gd name="connsiteX2" fmla="*/ 2477811 w 2477811"/>
                <a:gd name="connsiteY2" fmla="*/ 432730 h 3482807"/>
                <a:gd name="connsiteX3" fmla="*/ 2477811 w 2477811"/>
                <a:gd name="connsiteY3" fmla="*/ 3482807 h 3482807"/>
                <a:gd name="connsiteX4" fmla="*/ 0 w 2477811"/>
                <a:gd name="connsiteY4" fmla="*/ 3482807 h 348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7811" h="3482807">
                  <a:moveTo>
                    <a:pt x="0" y="0"/>
                  </a:moveTo>
                  <a:lnTo>
                    <a:pt x="2045081" y="0"/>
                  </a:lnTo>
                  <a:lnTo>
                    <a:pt x="2477811" y="432730"/>
                  </a:lnTo>
                  <a:lnTo>
                    <a:pt x="2477811" y="3482807"/>
                  </a:lnTo>
                  <a:lnTo>
                    <a:pt x="0" y="3482807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73987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/>
          <p:cNvSpPr>
            <a:spLocks noGrp="1"/>
          </p:cNvSpPr>
          <p:nvPr>
            <p:ph type="body" sz="quarter" idx="10" hasCustomPrompt="1"/>
          </p:nvPr>
        </p:nvSpPr>
        <p:spPr>
          <a:xfrm flipH="1">
            <a:off x="2" y="2883608"/>
            <a:ext cx="5357791" cy="6017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CONTENTS TITLE </a:t>
            </a:r>
            <a:endParaRPr lang="ko-KR" altLang="en-US"/>
          </a:p>
        </p:txBody>
      </p:sp>
      <p:sp>
        <p:nvSpPr>
          <p:cNvPr id="4" name="Shape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2" y="3425516"/>
            <a:ext cx="5357791" cy="381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CONTENTS SUB TITLE </a:t>
            </a:r>
            <a:endParaRPr lang="ko-KR" altLang="en-US"/>
          </a:p>
        </p:txBody>
      </p:sp>
      <p:sp>
        <p:nvSpPr>
          <p:cNvPr id="5" name="Shape"/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3701607" y="1779666"/>
            <a:ext cx="1656184" cy="106030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95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0</a:t>
            </a:r>
            <a:r>
              <a:rPr lang="vi-VN" altLang="ko-KR"/>
              <a:t>3</a:t>
            </a:r>
            <a:endParaRPr lang="ko-KR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540053" y="826266"/>
            <a:ext cx="2709360" cy="3538728"/>
            <a:chOff x="4155040" y="620435"/>
            <a:chExt cx="2032020" cy="3951565"/>
          </a:xfrm>
        </p:grpSpPr>
        <p:sp>
          <p:nvSpPr>
            <p:cNvPr id="2" name="Freeform 6"/>
            <p:cNvSpPr>
              <a:spLocks/>
            </p:cNvSpPr>
            <p:nvPr userDrawn="1"/>
          </p:nvSpPr>
          <p:spPr bwMode="auto">
            <a:xfrm>
              <a:off x="4343018" y="1116025"/>
              <a:ext cx="1844042" cy="3455975"/>
            </a:xfrm>
            <a:custGeom>
              <a:avLst/>
              <a:gdLst>
                <a:gd name="T0" fmla="*/ 5071 w 6144"/>
                <a:gd name="T1" fmla="*/ 0 h 8636"/>
                <a:gd name="T2" fmla="*/ 0 w 6144"/>
                <a:gd name="T3" fmla="*/ 0 h 8636"/>
                <a:gd name="T4" fmla="*/ 0 w 6144"/>
                <a:gd name="T5" fmla="*/ 8636 h 8636"/>
                <a:gd name="T6" fmla="*/ 6144 w 6144"/>
                <a:gd name="T7" fmla="*/ 8636 h 8636"/>
                <a:gd name="T8" fmla="*/ 6144 w 6144"/>
                <a:gd name="T9" fmla="*/ 1073 h 8636"/>
                <a:gd name="T10" fmla="*/ 5071 w 6144"/>
                <a:gd name="T11" fmla="*/ 0 h 8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44" h="8636">
                  <a:moveTo>
                    <a:pt x="5071" y="0"/>
                  </a:moveTo>
                  <a:lnTo>
                    <a:pt x="0" y="0"/>
                  </a:lnTo>
                  <a:lnTo>
                    <a:pt x="0" y="8636"/>
                  </a:lnTo>
                  <a:lnTo>
                    <a:pt x="6144" y="8636"/>
                  </a:lnTo>
                  <a:lnTo>
                    <a:pt x="6144" y="1073"/>
                  </a:lnTo>
                  <a:lnTo>
                    <a:pt x="5071" y="0"/>
                  </a:lnTo>
                  <a:close/>
                </a:path>
              </a:pathLst>
            </a:custGeom>
            <a:solidFill>
              <a:schemeClr val="bg1">
                <a:lumMod val="50000"/>
                <a:alpha val="30000"/>
              </a:schemeClr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5778617" y="620435"/>
              <a:ext cx="239358" cy="319144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4155173" y="774648"/>
              <a:ext cx="1862802" cy="3429592"/>
            </a:xfrm>
            <a:custGeom>
              <a:avLst/>
              <a:gdLst/>
              <a:ahLst/>
              <a:cxnLst/>
              <a:rect l="l" t="t" r="r" b="b"/>
              <a:pathLst>
                <a:path w="2719757" h="3755495">
                  <a:moveTo>
                    <a:pt x="0" y="0"/>
                  </a:moveTo>
                  <a:lnTo>
                    <a:pt x="2312167" y="0"/>
                  </a:lnTo>
                  <a:lnTo>
                    <a:pt x="2719757" y="407591"/>
                  </a:lnTo>
                  <a:lnTo>
                    <a:pt x="2719757" y="3755495"/>
                  </a:lnTo>
                  <a:lnTo>
                    <a:pt x="0" y="3755495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sp>
          <p:nvSpPr>
            <p:cNvPr id="10" name="Shape"/>
            <p:cNvSpPr/>
            <p:nvPr userDrawn="1"/>
          </p:nvSpPr>
          <p:spPr>
            <a:xfrm>
              <a:off x="4155172" y="4260018"/>
              <a:ext cx="1858221" cy="995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6000"/>
                      </a14:imgEffect>
                      <a14:imgEffect>
                        <a14:brightnessContrast bright="13000" contras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8" r="17248"/>
            <a:stretch/>
          </p:blipFill>
          <p:spPr>
            <a:xfrm>
              <a:off x="4155040" y="876740"/>
              <a:ext cx="1858358" cy="3482807"/>
            </a:xfrm>
            <a:custGeom>
              <a:avLst/>
              <a:gdLst>
                <a:gd name="connsiteX0" fmla="*/ 0 w 2477811"/>
                <a:gd name="connsiteY0" fmla="*/ 0 h 3482807"/>
                <a:gd name="connsiteX1" fmla="*/ 2045081 w 2477811"/>
                <a:gd name="connsiteY1" fmla="*/ 0 h 3482807"/>
                <a:gd name="connsiteX2" fmla="*/ 2477811 w 2477811"/>
                <a:gd name="connsiteY2" fmla="*/ 432730 h 3482807"/>
                <a:gd name="connsiteX3" fmla="*/ 2477811 w 2477811"/>
                <a:gd name="connsiteY3" fmla="*/ 3482807 h 3482807"/>
                <a:gd name="connsiteX4" fmla="*/ 0 w 2477811"/>
                <a:gd name="connsiteY4" fmla="*/ 3482807 h 348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7811" h="3482807">
                  <a:moveTo>
                    <a:pt x="0" y="0"/>
                  </a:moveTo>
                  <a:lnTo>
                    <a:pt x="2045081" y="0"/>
                  </a:lnTo>
                  <a:lnTo>
                    <a:pt x="2477811" y="432730"/>
                  </a:lnTo>
                  <a:lnTo>
                    <a:pt x="2477811" y="3482807"/>
                  </a:lnTo>
                  <a:lnTo>
                    <a:pt x="0" y="3482807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6646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"/>
          <p:cNvSpPr>
            <a:spLocks noGrp="1"/>
          </p:cNvSpPr>
          <p:nvPr>
            <p:ph type="body" sz="quarter" idx="10" hasCustomPrompt="1"/>
          </p:nvPr>
        </p:nvSpPr>
        <p:spPr>
          <a:xfrm>
            <a:off x="181486" y="135856"/>
            <a:ext cx="8722324" cy="476919"/>
          </a:xfrm>
          <a:prstGeom prst="rect">
            <a:avLst/>
          </a:prstGeom>
        </p:spPr>
        <p:txBody>
          <a:bodyPr/>
          <a:lstStyle>
            <a:lvl1pPr marL="0" indent="0" eaLnBrk="0" latinLnBrk="0" hangingPunct="0">
              <a:buNone/>
              <a:defRPr sz="180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/>
              <a:t>SLIDE MAIN TITLE</a:t>
            </a:r>
            <a:endParaRPr lang="ko-KR" altLang="en-US" dirty="0"/>
          </a:p>
        </p:txBody>
      </p:sp>
      <p:cxnSp>
        <p:nvCxnSpPr>
          <p:cNvPr id="5" name="Shape"/>
          <p:cNvCxnSpPr/>
          <p:nvPr userDrawn="1"/>
        </p:nvCxnSpPr>
        <p:spPr>
          <a:xfrm>
            <a:off x="250827" y="647622"/>
            <a:ext cx="864235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hape"/>
          <p:cNvCxnSpPr/>
          <p:nvPr userDrawn="1"/>
        </p:nvCxnSpPr>
        <p:spPr>
          <a:xfrm>
            <a:off x="0" y="4777732"/>
            <a:ext cx="9144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2781300" y="4820891"/>
            <a:ext cx="358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Trung</a:t>
            </a:r>
            <a:r>
              <a:rPr lang="en-US" sz="9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Tâm</a:t>
            </a:r>
            <a:r>
              <a:rPr lang="en-US" sz="9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Điều</a:t>
            </a:r>
            <a:r>
              <a:rPr lang="en-US" sz="9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Độ</a:t>
            </a:r>
            <a:r>
              <a:rPr lang="en-US" sz="9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Hệ</a:t>
            </a:r>
            <a:r>
              <a:rPr lang="en-US" sz="9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Thống</a:t>
            </a:r>
            <a:r>
              <a:rPr lang="en-US" sz="9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Điện </a:t>
            </a:r>
            <a:r>
              <a:rPr lang="en-US" sz="900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Quốc</a:t>
            </a:r>
            <a:r>
              <a:rPr lang="en-US" sz="9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baseline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Gia</a:t>
            </a:r>
            <a:endParaRPr lang="en-US" sz="90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216050" y="4820891"/>
            <a:ext cx="1702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319044B-8EFA-4AB9-AD96-A40244BECAD6}" type="slidenum">
              <a:rPr lang="en-US" sz="900" baseline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‹#›</a:t>
            </a:fld>
            <a:endParaRPr lang="en-US" sz="900" baseline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581" y="4827491"/>
            <a:ext cx="1357147" cy="2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8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"/>
          <p:cNvSpPr>
            <a:spLocks noGrp="1"/>
          </p:cNvSpPr>
          <p:nvPr>
            <p:ph type="body" sz="quarter" idx="10" hasCustomPrompt="1"/>
          </p:nvPr>
        </p:nvSpPr>
        <p:spPr>
          <a:xfrm>
            <a:off x="2578815" y="3406029"/>
            <a:ext cx="3986375" cy="5760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aseline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/>
              <a:t>THANK YOU</a:t>
            </a:r>
            <a:endParaRPr lang="ko-KR" alt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58010" y="3"/>
            <a:ext cx="2928596" cy="3205906"/>
            <a:chOff x="2293506" y="2"/>
            <a:chExt cx="2196447" cy="3260997"/>
          </a:xfrm>
        </p:grpSpPr>
        <p:sp>
          <p:nvSpPr>
            <p:cNvPr id="2" name="Freeform 11"/>
            <p:cNvSpPr>
              <a:spLocks/>
            </p:cNvSpPr>
            <p:nvPr userDrawn="1"/>
          </p:nvSpPr>
          <p:spPr bwMode="auto">
            <a:xfrm>
              <a:off x="2293506" y="2"/>
              <a:ext cx="2023388" cy="3260997"/>
            </a:xfrm>
            <a:custGeom>
              <a:avLst/>
              <a:gdLst/>
              <a:ahLst/>
              <a:cxnLst/>
              <a:rect l="l" t="t" r="r" b="b"/>
              <a:pathLst>
                <a:path w="3295361" h="3983233">
                  <a:moveTo>
                    <a:pt x="0" y="0"/>
                  </a:moveTo>
                  <a:lnTo>
                    <a:pt x="3295361" y="0"/>
                  </a:lnTo>
                  <a:lnTo>
                    <a:pt x="3295361" y="116632"/>
                  </a:lnTo>
                  <a:lnTo>
                    <a:pt x="3295361" y="3285975"/>
                  </a:lnTo>
                  <a:lnTo>
                    <a:pt x="3295361" y="3402607"/>
                  </a:lnTo>
                  <a:lnTo>
                    <a:pt x="2720039" y="3983233"/>
                  </a:lnTo>
                  <a:lnTo>
                    <a:pt x="0" y="3983233"/>
                  </a:lnTo>
                  <a:lnTo>
                    <a:pt x="0" y="3866601"/>
                  </a:lnTo>
                  <a:lnTo>
                    <a:pt x="0" y="116632"/>
                  </a:lnTo>
                  <a:close/>
                </a:path>
              </a:pathLst>
            </a:custGeom>
            <a:solidFill>
              <a:schemeClr val="bg1">
                <a:lumMod val="50000"/>
                <a:alpha val="30000"/>
              </a:schemeClr>
            </a:solidFill>
            <a:ln w="3175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sp>
          <p:nvSpPr>
            <p:cNvPr id="4" name="Freeform 10"/>
            <p:cNvSpPr>
              <a:spLocks/>
            </p:cNvSpPr>
            <p:nvPr userDrawn="1"/>
          </p:nvSpPr>
          <p:spPr bwMode="auto">
            <a:xfrm>
              <a:off x="4284502" y="2879717"/>
              <a:ext cx="205451" cy="273935"/>
            </a:xfrm>
            <a:custGeom>
              <a:avLst/>
              <a:gdLst>
                <a:gd name="T0" fmla="*/ 620 w 620"/>
                <a:gd name="T1" fmla="*/ 620 h 620"/>
                <a:gd name="T2" fmla="*/ 620 w 620"/>
                <a:gd name="T3" fmla="*/ 0 h 620"/>
                <a:gd name="T4" fmla="*/ 0 w 620"/>
                <a:gd name="T5" fmla="*/ 620 h 620"/>
                <a:gd name="T6" fmla="*/ 620 w 620"/>
                <a:gd name="T7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0" h="620">
                  <a:moveTo>
                    <a:pt x="620" y="620"/>
                  </a:moveTo>
                  <a:lnTo>
                    <a:pt x="620" y="0"/>
                  </a:lnTo>
                  <a:lnTo>
                    <a:pt x="0" y="620"/>
                  </a:lnTo>
                  <a:lnTo>
                    <a:pt x="620" y="62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sp>
          <p:nvSpPr>
            <p:cNvPr id="5" name="Freeform 11"/>
            <p:cNvSpPr>
              <a:spLocks/>
            </p:cNvSpPr>
            <p:nvPr userDrawn="1"/>
          </p:nvSpPr>
          <p:spPr bwMode="auto">
            <a:xfrm>
              <a:off x="2461210" y="1296"/>
              <a:ext cx="2014976" cy="3152355"/>
            </a:xfrm>
            <a:custGeom>
              <a:avLst/>
              <a:gdLst>
                <a:gd name="T0" fmla="*/ 0 w 6272"/>
                <a:gd name="T1" fmla="*/ 7292 h 7292"/>
                <a:gd name="T2" fmla="*/ 5177 w 6272"/>
                <a:gd name="T3" fmla="*/ 7292 h 7292"/>
                <a:gd name="T4" fmla="*/ 6272 w 6272"/>
                <a:gd name="T5" fmla="*/ 6197 h 7292"/>
                <a:gd name="T6" fmla="*/ 6272 w 6272"/>
                <a:gd name="T7" fmla="*/ 0 h 7292"/>
                <a:gd name="T8" fmla="*/ 0 w 6272"/>
                <a:gd name="T9" fmla="*/ 0 h 7292"/>
                <a:gd name="T10" fmla="*/ 0 w 6272"/>
                <a:gd name="T11" fmla="*/ 7292 h 7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2" h="7292">
                  <a:moveTo>
                    <a:pt x="0" y="7292"/>
                  </a:moveTo>
                  <a:lnTo>
                    <a:pt x="5177" y="7292"/>
                  </a:lnTo>
                  <a:lnTo>
                    <a:pt x="6272" y="6197"/>
                  </a:lnTo>
                  <a:lnTo>
                    <a:pt x="6272" y="0"/>
                  </a:lnTo>
                  <a:lnTo>
                    <a:pt x="0" y="0"/>
                  </a:lnTo>
                  <a:lnTo>
                    <a:pt x="0" y="7292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ko-KR" altLang="en-US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2"/>
            <a:srcRect l="19265" t="630" r="29882" b="1729"/>
            <a:stretch/>
          </p:blipFill>
          <p:spPr>
            <a:xfrm>
              <a:off x="2461208" y="1297"/>
              <a:ext cx="1933251" cy="3152355"/>
            </a:xfrm>
            <a:custGeom>
              <a:avLst/>
              <a:gdLst>
                <a:gd name="connsiteX0" fmla="*/ 0 w 2577668"/>
                <a:gd name="connsiteY0" fmla="*/ 0 h 3152355"/>
                <a:gd name="connsiteX1" fmla="*/ 2577668 w 2577668"/>
                <a:gd name="connsiteY1" fmla="*/ 0 h 3152355"/>
                <a:gd name="connsiteX2" fmla="*/ 2577668 w 2577668"/>
                <a:gd name="connsiteY2" fmla="*/ 2678983 h 3152355"/>
                <a:gd name="connsiteX3" fmla="*/ 2103813 w 2577668"/>
                <a:gd name="connsiteY3" fmla="*/ 3152355 h 3152355"/>
                <a:gd name="connsiteX4" fmla="*/ 0 w 2577668"/>
                <a:gd name="connsiteY4" fmla="*/ 3152355 h 315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7668" h="3152355">
                  <a:moveTo>
                    <a:pt x="0" y="0"/>
                  </a:moveTo>
                  <a:lnTo>
                    <a:pt x="2577668" y="0"/>
                  </a:lnTo>
                  <a:lnTo>
                    <a:pt x="2577668" y="2678983"/>
                  </a:lnTo>
                  <a:lnTo>
                    <a:pt x="2103813" y="3152355"/>
                  </a:lnTo>
                  <a:lnTo>
                    <a:pt x="0" y="3152355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99323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64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1" r:id="rId2"/>
    <p:sldLayoutId id="2147483652" r:id="rId3"/>
    <p:sldLayoutId id="2147483662" r:id="rId4"/>
    <p:sldLayoutId id="2147483663" r:id="rId5"/>
    <p:sldLayoutId id="2147483653" r:id="rId6"/>
    <p:sldLayoutId id="2147483661" r:id="rId7"/>
  </p:sldLayoutIdLst>
  <p:txStyles>
    <p:titleStyle>
      <a:lvl1pPr algn="ctr" defTabSz="685783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1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1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1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052" y="1059584"/>
            <a:ext cx="918884" cy="720078"/>
          </a:xfrm>
          <a:prstGeom prst="rect">
            <a:avLst/>
          </a:prstGeom>
        </p:spPr>
      </p:pic>
      <p:sp>
        <p:nvSpPr>
          <p:cNvPr id="2" name="Shape 1"/>
          <p:cNvSpPr>
            <a:spLocks noGrp="1"/>
          </p:cNvSpPr>
          <p:nvPr>
            <p:ph type="body" sz="quarter" idx="10"/>
          </p:nvPr>
        </p:nvSpPr>
        <p:spPr>
          <a:xfrm flipH="1">
            <a:off x="2483767" y="915567"/>
            <a:ext cx="5400600" cy="720960"/>
          </a:xfrm>
        </p:spPr>
        <p:txBody>
          <a:bodyPr/>
          <a:lstStyle/>
          <a:p>
            <a:r>
              <a:rPr lang="en-US" altLang="ko-KR" sz="2800" b="1" dirty="0" err="1"/>
              <a:t>Tình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hình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cung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cấp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điện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mùa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khô</a:t>
            </a:r>
            <a:r>
              <a:rPr lang="en-US" altLang="ko-KR" sz="2800" b="1" dirty="0"/>
              <a:t> </a:t>
            </a:r>
            <a:r>
              <a:rPr lang="en-US" altLang="ko-KR" sz="2800" b="1" dirty="0" err="1"/>
              <a:t>năm</a:t>
            </a:r>
            <a:r>
              <a:rPr lang="en-US" altLang="ko-KR" sz="2800" b="1" dirty="0"/>
              <a:t> 2019</a:t>
            </a:r>
            <a:endParaRPr lang="ko-KR" alt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3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à coins arrondis 21"/>
          <p:cNvSpPr/>
          <p:nvPr/>
        </p:nvSpPr>
        <p:spPr>
          <a:xfrm>
            <a:off x="2942004" y="2341307"/>
            <a:ext cx="5734451" cy="1950760"/>
          </a:xfrm>
          <a:prstGeom prst="roundRect">
            <a:avLst>
              <a:gd name="adj" fmla="val 3298"/>
            </a:avLst>
          </a:prstGeom>
          <a:solidFill>
            <a:schemeClr val="accent1">
              <a:lumMod val="20000"/>
              <a:lumOff val="80000"/>
              <a:alpha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72000" bIns="36000" rtlCol="0" anchor="b" anchorCtr="0">
            <a:noAutofit/>
          </a:bodyPr>
          <a:lstStyle/>
          <a:p>
            <a:pPr algn="r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SzPct val="100000"/>
            </a:pPr>
            <a:r>
              <a:rPr lang="en-GB" sz="12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Lato" charset="0"/>
                <a:cs typeface="Lato" charset="0"/>
              </a:rPr>
              <a:t>Nước</a:t>
            </a:r>
            <a:r>
              <a:rPr lang="en-GB" sz="12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Lato" charset="0"/>
                <a:cs typeface="Lato" charset="0"/>
              </a:rPr>
              <a:t> </a:t>
            </a:r>
            <a:r>
              <a:rPr lang="en-GB" sz="1200" b="1" i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Lato" charset="0"/>
                <a:cs typeface="Lato" charset="0"/>
              </a:rPr>
              <a:t>về</a:t>
            </a:r>
            <a:endParaRPr lang="en-GB" sz="1200" b="1" i="1" dirty="0">
              <a:solidFill>
                <a:schemeClr val="accent1">
                  <a:lumMod val="75000"/>
                </a:schemeClr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5" name="Shape 1"/>
          <p:cNvSpPr>
            <a:spLocks noGrp="1"/>
          </p:cNvSpPr>
          <p:nvPr>
            <p:ph type="body" sz="quarter" idx="10"/>
          </p:nvPr>
        </p:nvSpPr>
        <p:spPr>
          <a:xfrm>
            <a:off x="1279114" y="222624"/>
            <a:ext cx="7541358" cy="476919"/>
          </a:xfrm>
        </p:spPr>
        <p:txBody>
          <a:bodyPr/>
          <a:lstStyle/>
          <a:p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2. KHVH T6/2019 – GIẢ THIẾT ĐẦU VÀO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58933" y="1103858"/>
            <a:ext cx="1040861" cy="811944"/>
          </a:xfrm>
          <a:prstGeom prst="roundRect">
            <a:avLst>
              <a:gd name="adj" fmla="val 9599"/>
            </a:avLst>
          </a:prstGeom>
          <a:solidFill>
            <a:srgbClr val="C00000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latin typeface="+mj-lt"/>
                <a:ea typeface="Lato" charset="0"/>
                <a:cs typeface="Lato" charset="0"/>
              </a:rPr>
              <a:t>Phụ</a:t>
            </a:r>
            <a:r>
              <a:rPr lang="en-GB" sz="1600" dirty="0">
                <a:latin typeface="+mj-lt"/>
                <a:ea typeface="Lato" charset="0"/>
                <a:cs typeface="Lato" charset="0"/>
              </a:rPr>
              <a:t> </a:t>
            </a:r>
            <a:r>
              <a:rPr lang="en-GB" sz="1600" dirty="0" err="1">
                <a:latin typeface="+mj-lt"/>
                <a:ea typeface="Lato" charset="0"/>
                <a:cs typeface="Lato" charset="0"/>
              </a:rPr>
              <a:t>tải</a:t>
            </a:r>
            <a:endParaRPr lang="en-GB" sz="1600" dirty="0">
              <a:latin typeface="+mj-lt"/>
              <a:ea typeface="Lato" charset="0"/>
              <a:cs typeface="Lato" charset="0"/>
            </a:endParaRPr>
          </a:p>
        </p:txBody>
      </p:sp>
      <p:cxnSp>
        <p:nvCxnSpPr>
          <p:cNvPr id="30" name="Straight Connector 29"/>
          <p:cNvCxnSpPr>
            <a:cxnSpLocks/>
          </p:cNvCxnSpPr>
          <p:nvPr/>
        </p:nvCxnSpPr>
        <p:spPr>
          <a:xfrm flipH="1">
            <a:off x="2942004" y="2059819"/>
            <a:ext cx="5878468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/>
          <p:cNvSpPr/>
          <p:nvPr/>
        </p:nvSpPr>
        <p:spPr>
          <a:xfrm>
            <a:off x="1228132" y="746436"/>
            <a:ext cx="497977" cy="3980512"/>
          </a:xfrm>
          <a:prstGeom prst="leftBrac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672892" y="2181453"/>
            <a:ext cx="1080119" cy="2110614"/>
          </a:xfrm>
          <a:prstGeom prst="roundRect">
            <a:avLst>
              <a:gd name="adj" fmla="val 666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+mj-lt"/>
              <a:ea typeface="Lato" charset="0"/>
              <a:cs typeface="Lato" charset="0"/>
            </a:endParaRPr>
          </a:p>
          <a:p>
            <a:pPr algn="ctr"/>
            <a:r>
              <a:rPr lang="en-GB" sz="1600" dirty="0" err="1">
                <a:latin typeface="+mj-lt"/>
                <a:ea typeface="Lato" charset="0"/>
                <a:cs typeface="Lato" charset="0"/>
              </a:rPr>
              <a:t>Thủy</a:t>
            </a:r>
            <a:r>
              <a:rPr lang="en-GB" sz="1600" dirty="0">
                <a:latin typeface="+mj-lt"/>
                <a:ea typeface="Lato" charset="0"/>
                <a:cs typeface="Lato" charset="0"/>
              </a:rPr>
              <a:t> </a:t>
            </a:r>
            <a:r>
              <a:rPr lang="en-GB" sz="1600" dirty="0" err="1">
                <a:latin typeface="+mj-lt"/>
                <a:ea typeface="Lato" charset="0"/>
                <a:cs typeface="Lato" charset="0"/>
              </a:rPr>
              <a:t>văn</a:t>
            </a:r>
            <a:endParaRPr lang="en-GB" sz="1600" dirty="0">
              <a:latin typeface="+mj-lt"/>
              <a:ea typeface="Lato" charset="0"/>
              <a:cs typeface="Lato" charset="0"/>
            </a:endParaRPr>
          </a:p>
          <a:p>
            <a:pPr algn="ctr"/>
            <a:endParaRPr lang="en-GB" sz="1600" dirty="0">
              <a:latin typeface="+mj-lt"/>
              <a:ea typeface="Lato" charset="0"/>
              <a:cs typeface="Lato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67900" y="2341307"/>
            <a:ext cx="5708555" cy="117570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 eaLnBrk="0" latinLnBrk="0" hangingPunct="0">
              <a:lnSpc>
                <a:spcPct val="110000"/>
              </a:lnSpc>
            </a:pPr>
            <a:r>
              <a:rPr lang="vi-VN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Do ảnh hưởng Elnino, dự báo nước về</a:t>
            </a:r>
            <a:r>
              <a:rPr lang="en-US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tháng</a:t>
            </a:r>
            <a:r>
              <a:rPr lang="en-US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6</a:t>
            </a:r>
            <a:r>
              <a:rPr lang="vi-VN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tiếp tục kém tại khu vực miền Trung và Tây Nguyên.</a:t>
            </a:r>
          </a:p>
          <a:p>
            <a:pPr algn="just" eaLnBrk="0" latinLnBrk="0" hangingPunct="0">
              <a:lnSpc>
                <a:spcPct val="110000"/>
              </a:lnSpc>
            </a:pPr>
            <a:r>
              <a:rPr lang="en-US" sz="16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Các</a:t>
            </a:r>
            <a:r>
              <a:rPr lang="en-US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hồ</a:t>
            </a:r>
            <a:r>
              <a:rPr lang="en-US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miền</a:t>
            </a:r>
            <a:r>
              <a:rPr lang="en-US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Bắc</a:t>
            </a:r>
            <a:r>
              <a:rPr lang="en-US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dự</a:t>
            </a:r>
            <a:r>
              <a:rPr lang="en-US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kiến</a:t>
            </a:r>
            <a:r>
              <a:rPr lang="en-US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lưu</a:t>
            </a:r>
            <a:r>
              <a:rPr lang="en-US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lượng</a:t>
            </a:r>
            <a:r>
              <a:rPr lang="en-US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nước</a:t>
            </a:r>
            <a:r>
              <a:rPr lang="en-US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về</a:t>
            </a:r>
            <a:r>
              <a:rPr lang="en-US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tương</a:t>
            </a:r>
            <a:r>
              <a:rPr lang="en-US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đương</a:t>
            </a:r>
            <a:r>
              <a:rPr lang="en-US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tháng</a:t>
            </a:r>
            <a:r>
              <a:rPr lang="en-US" sz="16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5.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23649" y="792425"/>
            <a:ext cx="5708555" cy="123726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lvl="1" defTabSz="488938" eaLnBrk="0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Dự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kiến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tháng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6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phụ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tải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tiếp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tục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tăng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trưởng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cao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theo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chu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kỳ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hàng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năm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, ở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mức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trung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bình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701.2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tr.kWh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/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ngày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tăng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khoảng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9% so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với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cùng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kỳ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năm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2018. </a:t>
            </a:r>
          </a:p>
          <a:p>
            <a:pPr marL="0" lvl="1" defTabSz="488938" eaLnBrk="0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Công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suất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cực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đại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dự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kiến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ở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mức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38000-39000 MW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tăng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13-14% so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với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cùng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600" kern="0" dirty="0" err="1">
                <a:ea typeface="ＭＳ Ｐゴシック" pitchFamily="34" charset="-128"/>
                <a:cs typeface="Times New Roman" pitchFamily="18" charset="0"/>
              </a:rPr>
              <a:t>kỳ</a:t>
            </a:r>
            <a:r>
              <a:rPr lang="en-US" sz="1600" kern="0" dirty="0">
                <a:ea typeface="ＭＳ Ｐゴシック" pitchFamily="34" charset="-128"/>
                <a:cs typeface="Times New Roman" pitchFamily="18" charset="0"/>
              </a:rPr>
              <a:t> 2018.</a:t>
            </a:r>
          </a:p>
        </p:txBody>
      </p:sp>
    </p:spTree>
    <p:extLst>
      <p:ext uri="{BB962C8B-B14F-4D97-AF65-F5344CB8AC3E}">
        <p14:creationId xmlns:p14="http://schemas.microsoft.com/office/powerpoint/2010/main" val="415172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"/>
          <p:cNvSpPr>
            <a:spLocks noGrp="1"/>
          </p:cNvSpPr>
          <p:nvPr>
            <p:ph type="body" sz="quarter" idx="10"/>
          </p:nvPr>
        </p:nvSpPr>
        <p:spPr>
          <a:xfrm>
            <a:off x="1279114" y="222624"/>
            <a:ext cx="6541743" cy="476919"/>
          </a:xfrm>
        </p:spPr>
        <p:txBody>
          <a:bodyPr/>
          <a:lstStyle/>
          <a:p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2. KHVH T6/2019 – GIẢ THIẾT ĐẦU VÀO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95037" y="1560302"/>
            <a:ext cx="1040861" cy="723396"/>
          </a:xfrm>
          <a:prstGeom prst="roundRect">
            <a:avLst>
              <a:gd name="adj" fmla="val 9599"/>
            </a:avLst>
          </a:prstGeom>
          <a:solidFill>
            <a:srgbClr val="C00000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+mj-lt"/>
                <a:ea typeface="Lato" charset="0"/>
                <a:cs typeface="Lato" charset="0"/>
              </a:rPr>
              <a:t>LSC</a:t>
            </a:r>
            <a:endParaRPr lang="en-GB" sz="1600" dirty="0">
              <a:latin typeface="+mj-lt"/>
              <a:ea typeface="Lato" charset="0"/>
              <a:cs typeface="Lato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012978" y="2283698"/>
            <a:ext cx="5375446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873296" y="1489300"/>
            <a:ext cx="5734882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6" indent="-171446" algn="just" eaLnBrk="0" latin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Chỉ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có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một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số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sửa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chữa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nhỏ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của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các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tổ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máy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thủy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điện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trước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mùa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mưa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(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Đa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Mi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,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Cần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Đơn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…)</a:t>
            </a:r>
          </a:p>
          <a:p>
            <a:pPr marL="171446" indent="-171446" algn="just" eaLnBrk="0" latin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Hạn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chế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đưa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ra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sữa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chữa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các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tổ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máy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nhiệt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điện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để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đảm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bảo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cung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ứng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điện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.</a:t>
            </a:r>
            <a:endParaRPr lang="vi-VN" sz="1100" kern="0" dirty="0">
              <a:latin typeface="+mj-lt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" name="Left Brace 1"/>
          <p:cNvSpPr/>
          <p:nvPr/>
        </p:nvSpPr>
        <p:spPr>
          <a:xfrm>
            <a:off x="1228132" y="746436"/>
            <a:ext cx="497977" cy="3980512"/>
          </a:xfrm>
          <a:prstGeom prst="leftBrac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672892" y="2519151"/>
            <a:ext cx="1080119" cy="1024886"/>
          </a:xfrm>
          <a:prstGeom prst="roundRect">
            <a:avLst>
              <a:gd name="adj" fmla="val 666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+mj-lt"/>
              <a:ea typeface="Lato" charset="0"/>
              <a:cs typeface="Lato" charset="0"/>
            </a:endParaRPr>
          </a:p>
          <a:p>
            <a:pPr algn="ctr"/>
            <a:r>
              <a:rPr lang="en-GB" sz="1600" dirty="0" err="1">
                <a:latin typeface="+mj-lt"/>
                <a:ea typeface="Lato" charset="0"/>
                <a:cs typeface="Lato" charset="0"/>
              </a:rPr>
              <a:t>Khả</a:t>
            </a:r>
            <a:r>
              <a:rPr lang="en-GB" sz="1600" dirty="0">
                <a:latin typeface="+mj-lt"/>
                <a:ea typeface="Lato" charset="0"/>
                <a:cs typeface="Lato" charset="0"/>
              </a:rPr>
              <a:t> </a:t>
            </a:r>
            <a:r>
              <a:rPr lang="en-GB" sz="1600" dirty="0" err="1">
                <a:latin typeface="+mj-lt"/>
                <a:ea typeface="Lato" charset="0"/>
                <a:cs typeface="Lato" charset="0"/>
              </a:rPr>
              <a:t>năng</a:t>
            </a:r>
            <a:r>
              <a:rPr lang="en-GB" sz="1600" dirty="0">
                <a:latin typeface="+mj-lt"/>
                <a:ea typeface="Lato" charset="0"/>
                <a:cs typeface="Lato" charset="0"/>
              </a:rPr>
              <a:t> </a:t>
            </a:r>
            <a:r>
              <a:rPr lang="en-GB" sz="1600" dirty="0" err="1">
                <a:latin typeface="+mj-lt"/>
                <a:ea typeface="Lato" charset="0"/>
                <a:cs typeface="Lato" charset="0"/>
              </a:rPr>
              <a:t>cấp</a:t>
            </a:r>
            <a:r>
              <a:rPr lang="en-GB" sz="1600" dirty="0">
                <a:latin typeface="+mj-lt"/>
                <a:ea typeface="Lato" charset="0"/>
                <a:cs typeface="Lato" charset="0"/>
              </a:rPr>
              <a:t> </a:t>
            </a:r>
            <a:r>
              <a:rPr lang="en-GB" sz="1600" dirty="0" err="1">
                <a:latin typeface="+mj-lt"/>
                <a:ea typeface="Lato" charset="0"/>
                <a:cs typeface="Lato" charset="0"/>
              </a:rPr>
              <a:t>khí</a:t>
            </a:r>
            <a:endParaRPr lang="en-GB" sz="1600" dirty="0">
              <a:latin typeface="+mj-lt"/>
              <a:ea typeface="Lato" charset="0"/>
              <a:cs typeface="Lato" charset="0"/>
            </a:endParaRPr>
          </a:p>
          <a:p>
            <a:pPr algn="ctr"/>
            <a:endParaRPr lang="en-GB" sz="1600" dirty="0">
              <a:latin typeface="+mj-lt"/>
              <a:ea typeface="Lato" charset="0"/>
              <a:cs typeface="Lato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73296" y="2359562"/>
            <a:ext cx="5782701" cy="139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 algn="just" eaLnBrk="0" latin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vi-VN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Khí Nam Côn Sơn + Cửu Long: Khả năng cấp đạt 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18.5 </a:t>
            </a:r>
            <a:r>
              <a:rPr lang="vi-VN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19</a:t>
            </a:r>
            <a:r>
              <a:rPr lang="vi-VN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.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0</a:t>
            </a:r>
            <a:r>
              <a:rPr lang="vi-VN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tr.m3 khí/ngày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. NM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Đạm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Phú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Mỹ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đã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vận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hành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trở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lại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.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Khả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năng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khí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cấp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cho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điện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giảm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1 tr.m3/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ngày</a:t>
            </a:r>
            <a:endParaRPr lang="vi-VN" sz="1100" kern="0" dirty="0"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 marL="285743" indent="-285743" algn="just" eaLnBrk="0" latin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vi-VN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Khí PM3-CAA cấp ở mức 4.1 – 4.4 tr.m3/ngày. </a:t>
            </a:r>
          </a:p>
          <a:p>
            <a:pPr marL="285743" indent="-285743" algn="just" eaLnBrk="0" latin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vi-VN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Sau ngày 1/10 khí PM3 cấp cho điện sẽ suy giảm (hết quyền ưu tiên nhận khí trả trước) dự kiến cấp cho điện ~2 tr.m3/ngày, PVGAS đang đàm phán với Petronas để mau thêm khí (giá khí ~90 – 95% giá dầu MFO). Trong trường hợp có bổ sung khí, lượng khí PM3 cấp cho điện là 4.1 – 4.4 tr.m3/ngày.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58933" y="3734211"/>
            <a:ext cx="1018810" cy="864096"/>
          </a:xfrm>
          <a:prstGeom prst="roundRect">
            <a:avLst>
              <a:gd name="adj" fmla="val 7259"/>
            </a:avLst>
          </a:prstGeom>
          <a:solidFill>
            <a:srgbClr val="B05408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latin typeface="+mj-lt"/>
                <a:ea typeface="Lato" charset="0"/>
                <a:cs typeface="Lato" charset="0"/>
              </a:rPr>
              <a:t>Nhập </a:t>
            </a:r>
          </a:p>
          <a:p>
            <a:pPr algn="ctr"/>
            <a:r>
              <a:rPr lang="en-GB" sz="1600">
                <a:latin typeface="+mj-lt"/>
                <a:ea typeface="Lato" charset="0"/>
                <a:cs typeface="Lato" charset="0"/>
              </a:rPr>
              <a:t>khẩu</a:t>
            </a:r>
            <a:endParaRPr lang="en-GB" sz="1600" dirty="0">
              <a:latin typeface="+mj-lt"/>
              <a:ea typeface="Lato" charset="0"/>
              <a:cs typeface="Lato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78163" y="3968028"/>
            <a:ext cx="5734882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 algn="just" eaLnBrk="0" latin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vi-VN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Tháng 0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6</a:t>
            </a:r>
            <a:r>
              <a:rPr lang="vi-VN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/2019 dự kiến mua 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160</a:t>
            </a:r>
            <a:r>
              <a:rPr lang="vi-VN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tr.kWh.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Các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tháng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mùa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lũ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bắt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đầu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giảm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mua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để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giải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tỏa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thủy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điện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nhỏ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Tây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1100" kern="0" dirty="0" err="1">
                <a:latin typeface="+mj-lt"/>
                <a:ea typeface="ＭＳ Ｐゴシック" pitchFamily="34" charset="-128"/>
                <a:cs typeface="Times New Roman" pitchFamily="18" charset="0"/>
              </a:rPr>
              <a:t>Bắc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.</a:t>
            </a:r>
            <a:r>
              <a:rPr lang="vi-VN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sz="1100" kern="0" dirty="0">
              <a:latin typeface="+mj-lt"/>
              <a:ea typeface="ＭＳ Ｐゴシック" pitchFamily="34" charset="-128"/>
              <a:cs typeface="Times New Roman" pitchFamily="18" charset="0"/>
            </a:endParaRPr>
          </a:p>
          <a:p>
            <a:pPr marL="285743" indent="-285743" algn="just" eaLnBrk="0" latin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vi-VN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Tổng sản lượng năm 2019 dự kiến 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2.0</a:t>
            </a:r>
            <a:r>
              <a:rPr lang="vi-VN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 tỷ kWh, cao hơn </a:t>
            </a:r>
            <a:r>
              <a:rPr lang="en-US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5</a:t>
            </a:r>
            <a:r>
              <a:rPr lang="vi-VN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00 tr.kWh so KH năm.</a:t>
            </a:r>
            <a:endParaRPr lang="en-US" sz="1100" i="1" kern="0" dirty="0">
              <a:latin typeface="+mj-lt"/>
              <a:ea typeface="ＭＳ Ｐゴシック" pitchFamily="34" charset="-128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972899" y="3846681"/>
            <a:ext cx="5415525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2987824" y="4587974"/>
            <a:ext cx="5400600" cy="10333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681448" y="808003"/>
            <a:ext cx="1018810" cy="574895"/>
          </a:xfrm>
          <a:prstGeom prst="roundRect">
            <a:avLst>
              <a:gd name="adj" fmla="val 7259"/>
            </a:avLst>
          </a:prstGeom>
          <a:solidFill>
            <a:srgbClr val="7030A0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latin typeface="+mj-lt"/>
                <a:ea typeface="Lato" charset="0"/>
                <a:cs typeface="Lato" charset="0"/>
              </a:rPr>
              <a:t>Tiến</a:t>
            </a:r>
            <a:r>
              <a:rPr lang="en-GB" sz="1600" dirty="0">
                <a:latin typeface="+mj-lt"/>
                <a:ea typeface="Lato" charset="0"/>
                <a:cs typeface="Lato" charset="0"/>
              </a:rPr>
              <a:t> </a:t>
            </a:r>
            <a:r>
              <a:rPr lang="en-GB" sz="1600" dirty="0" err="1">
                <a:latin typeface="+mj-lt"/>
                <a:ea typeface="Lato" charset="0"/>
                <a:cs typeface="Lato" charset="0"/>
              </a:rPr>
              <a:t>độ</a:t>
            </a:r>
            <a:endParaRPr lang="en-GB" sz="1600" dirty="0">
              <a:latin typeface="+mj-lt"/>
              <a:ea typeface="Lato" charset="0"/>
              <a:cs typeface="Lato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35898" y="845410"/>
            <a:ext cx="5779429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 algn="just" eaLnBrk="0" latinLnBrk="0" hangingPunct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vi-VN" sz="1100" kern="0" dirty="0">
                <a:latin typeface="+mj-lt"/>
                <a:ea typeface="ＭＳ Ｐゴシック" pitchFamily="34" charset="-128"/>
                <a:cs typeface="Times New Roman" pitchFamily="18" charset="0"/>
              </a:rPr>
              <a:t>Theo EPTC cung cấp. Dự kiến có 88 NMĐ mặt trời sẽ đưa vào vận hành đến hết T6/2019.</a:t>
            </a:r>
            <a:endParaRPr lang="en-US" sz="1100" i="1" kern="0" dirty="0">
              <a:latin typeface="+mj-lt"/>
              <a:ea typeface="ＭＳ Ｐゴシック" pitchFamily="34" charset="-128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968429" y="1382899"/>
            <a:ext cx="5544616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0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1"/>
          <p:cNvSpPr txBox="1">
            <a:spLocks/>
          </p:cNvSpPr>
          <p:nvPr/>
        </p:nvSpPr>
        <p:spPr>
          <a:xfrm>
            <a:off x="1259632" y="279870"/>
            <a:ext cx="7344816" cy="779713"/>
          </a:xfrm>
          <a:prstGeom prst="rect">
            <a:avLst/>
          </a:prstGeom>
        </p:spPr>
        <p:txBody>
          <a:bodyPr/>
          <a:lstStyle>
            <a:lvl1pPr marL="0" indent="0" algn="l" defTabSz="6858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DỰ KIẾN CƠ CẤU HUY ĐỘNG NGUỒN THÁNG 5&amp;6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77100" y="930535"/>
            <a:ext cx="5791661" cy="320899"/>
            <a:chOff x="4386060" y="3379936"/>
            <a:chExt cx="5791661" cy="320899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234" y="3379936"/>
              <a:ext cx="278720" cy="284172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5940330" y="3405233"/>
              <a:ext cx="4237391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1300" dirty="0">
                  <a:solidFill>
                    <a:srgbClr val="FF7021"/>
                  </a:solidFill>
                  <a:latin typeface="+mj-lt"/>
                </a:rPr>
                <a:t>511 </a:t>
              </a:r>
              <a:r>
                <a:rPr lang="en-US" sz="1300" dirty="0" err="1">
                  <a:solidFill>
                    <a:srgbClr val="FF7021"/>
                  </a:solidFill>
                  <a:latin typeface="+mj-lt"/>
                </a:rPr>
                <a:t>tr.kWh</a:t>
              </a:r>
              <a:endParaRPr lang="en-US" sz="1300" dirty="0">
                <a:solidFill>
                  <a:srgbClr val="FF7021"/>
                </a:solidFill>
                <a:latin typeface="+mj-lt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386060" y="3408447"/>
              <a:ext cx="128689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1300" dirty="0">
                  <a:solidFill>
                    <a:srgbClr val="FF7021"/>
                  </a:solidFill>
                  <a:latin typeface="+mj-lt"/>
                </a:rPr>
                <a:t>NLTT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13707" y="887738"/>
            <a:ext cx="9030293" cy="3849481"/>
            <a:chOff x="113707" y="415147"/>
            <a:chExt cx="9030293" cy="384948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368233">
              <a:off x="3620723" y="1277658"/>
              <a:ext cx="2188654" cy="2517866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3399569" y="971951"/>
              <a:ext cx="0" cy="76944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215550" y="1260383"/>
              <a:ext cx="1592341" cy="285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509180" y="1286152"/>
              <a:ext cx="123614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4670570" y="2051504"/>
              <a:ext cx="447343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1300" dirty="0">
                  <a:solidFill>
                    <a:schemeClr val="bg1"/>
                  </a:solidFill>
                  <a:latin typeface="+mj-lt"/>
                </a:rPr>
                <a:t>5.84 </a:t>
              </a:r>
              <a:r>
                <a:rPr lang="en-US" sz="1300" dirty="0" err="1">
                  <a:solidFill>
                    <a:schemeClr val="bg1"/>
                  </a:solidFill>
                  <a:latin typeface="+mj-lt"/>
                </a:rPr>
                <a:t>tỷ</a:t>
              </a:r>
              <a:r>
                <a:rPr lang="en-US" sz="1300" dirty="0">
                  <a:solidFill>
                    <a:schemeClr val="bg1"/>
                  </a:solidFill>
                  <a:latin typeface="+mj-lt"/>
                </a:rPr>
                <a:t> kWh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645859" y="1817397"/>
              <a:ext cx="110839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1300" dirty="0" err="1">
                  <a:solidFill>
                    <a:schemeClr val="bg1"/>
                  </a:solidFill>
                  <a:latin typeface="+mj-lt"/>
                </a:rPr>
                <a:t>Thủy</a:t>
              </a:r>
              <a:r>
                <a:rPr lang="en-US" sz="1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  <a:latin typeface="+mj-lt"/>
                </a:rPr>
                <a:t>điện</a:t>
              </a:r>
              <a:endParaRPr lang="en-US" sz="13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727087" y="1668157"/>
              <a:ext cx="3030297" cy="919739"/>
            </a:xfrm>
            <a:prstGeom prst="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285743" indent="-285743" algn="just" latinLnBrk="0">
                <a:lnSpc>
                  <a:spcPct val="112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Font typeface="Wingdings" panose="05000000000000000000" pitchFamily="2" charset="2"/>
                <a:buChar char="ü"/>
              </a:pPr>
              <a:r>
                <a:rPr lang="en-US" sz="1200" dirty="0"/>
                <a:t>Khai </a:t>
              </a:r>
              <a:r>
                <a:rPr lang="en-US" sz="1200" dirty="0" err="1"/>
                <a:t>thác</a:t>
              </a:r>
              <a:r>
                <a:rPr lang="en-US" sz="1200" dirty="0"/>
                <a:t> </a:t>
              </a:r>
              <a:r>
                <a:rPr lang="en-US" sz="1200" dirty="0" err="1"/>
                <a:t>thấp</a:t>
              </a:r>
              <a:r>
                <a:rPr lang="en-US" sz="1200" dirty="0"/>
                <a:t> </a:t>
              </a:r>
              <a:r>
                <a:rPr lang="en-US" sz="1200" dirty="0" err="1"/>
                <a:t>các</a:t>
              </a:r>
              <a:r>
                <a:rPr lang="en-US" sz="1200" dirty="0"/>
                <a:t> </a:t>
              </a:r>
              <a:r>
                <a:rPr lang="en-US" sz="1200" dirty="0" err="1"/>
                <a:t>hồ</a:t>
              </a:r>
              <a:r>
                <a:rPr lang="en-US" sz="1200" dirty="0"/>
                <a:t> Trung, Nam </a:t>
              </a:r>
              <a:r>
                <a:rPr lang="en-US" sz="1200" dirty="0" err="1"/>
                <a:t>để</a:t>
              </a:r>
              <a:r>
                <a:rPr lang="en-US" sz="1200" dirty="0"/>
                <a:t> </a:t>
              </a:r>
              <a:r>
                <a:rPr lang="en-US" sz="1200" dirty="0" err="1"/>
                <a:t>đảm</a:t>
              </a:r>
              <a:r>
                <a:rPr lang="en-US" sz="1200" dirty="0"/>
                <a:t> </a:t>
              </a:r>
              <a:r>
                <a:rPr lang="en-US" sz="1200" dirty="0" err="1"/>
                <a:t>bảo</a:t>
              </a:r>
              <a:r>
                <a:rPr lang="en-US" sz="1200" dirty="0"/>
                <a:t> </a:t>
              </a:r>
              <a:r>
                <a:rPr lang="en-US" sz="1200" dirty="0" err="1"/>
                <a:t>khả</a:t>
              </a:r>
              <a:r>
                <a:rPr lang="en-US" sz="1200" dirty="0"/>
                <a:t> </a:t>
              </a:r>
              <a:r>
                <a:rPr lang="en-US" sz="1200" dirty="0" err="1"/>
                <a:t>dụng</a:t>
              </a:r>
              <a:r>
                <a:rPr lang="en-US" sz="1200" dirty="0"/>
                <a:t> </a:t>
              </a:r>
              <a:r>
                <a:rPr lang="en-US" sz="1200" dirty="0" err="1"/>
                <a:t>đến</a:t>
              </a:r>
              <a:r>
                <a:rPr lang="en-US" sz="1200" dirty="0"/>
                <a:t> </a:t>
              </a:r>
              <a:r>
                <a:rPr lang="en-US" sz="1200" dirty="0" err="1"/>
                <a:t>cuối</a:t>
              </a:r>
              <a:r>
                <a:rPr lang="en-US" sz="1200" dirty="0"/>
                <a:t> </a:t>
              </a:r>
              <a:r>
                <a:rPr lang="en-US" sz="1200" dirty="0" err="1"/>
                <a:t>mùa</a:t>
              </a:r>
              <a:r>
                <a:rPr lang="en-US" sz="1200" dirty="0"/>
                <a:t> </a:t>
              </a:r>
              <a:r>
                <a:rPr lang="en-US" sz="1200" dirty="0" err="1"/>
                <a:t>khô</a:t>
              </a:r>
              <a:r>
                <a:rPr lang="en-US" sz="1200" dirty="0"/>
                <a:t>. </a:t>
              </a:r>
              <a:r>
                <a:rPr lang="en-US" sz="1200" dirty="0" err="1"/>
                <a:t>Các</a:t>
              </a:r>
              <a:r>
                <a:rPr lang="en-US" sz="1200" dirty="0"/>
                <a:t> </a:t>
              </a:r>
              <a:r>
                <a:rPr lang="en-US" sz="1200" dirty="0" err="1"/>
                <a:t>hồ</a:t>
              </a:r>
              <a:r>
                <a:rPr lang="en-US" sz="1200" dirty="0"/>
                <a:t> </a:t>
              </a:r>
              <a:r>
                <a:rPr lang="en-US" sz="1200" dirty="0" err="1"/>
                <a:t>miền</a:t>
              </a:r>
              <a:r>
                <a:rPr lang="en-US" sz="1200" dirty="0"/>
                <a:t> </a:t>
              </a:r>
              <a:r>
                <a:rPr lang="en-US" sz="1200" dirty="0" err="1"/>
                <a:t>Bắc</a:t>
              </a:r>
              <a:r>
                <a:rPr lang="en-US" sz="1200" dirty="0"/>
                <a:t> </a:t>
              </a:r>
              <a:r>
                <a:rPr lang="en-US" sz="1200" dirty="0" err="1"/>
                <a:t>khai</a:t>
              </a:r>
              <a:r>
                <a:rPr lang="en-US" sz="1200" dirty="0"/>
                <a:t> </a:t>
              </a:r>
              <a:r>
                <a:rPr lang="en-US" sz="1200" dirty="0" err="1"/>
                <a:t>theo</a:t>
              </a:r>
              <a:r>
                <a:rPr lang="en-US" sz="1200" dirty="0"/>
                <a:t> </a:t>
              </a:r>
              <a:r>
                <a:rPr lang="en-US" sz="1200" dirty="0" err="1"/>
                <a:t>điều</a:t>
              </a:r>
              <a:r>
                <a:rPr lang="en-US" sz="1200" dirty="0"/>
                <a:t> </a:t>
              </a:r>
              <a:r>
                <a:rPr lang="en-US" sz="1200" dirty="0" err="1"/>
                <a:t>chỉnh</a:t>
              </a:r>
              <a:r>
                <a:rPr lang="en-US" sz="1200" dirty="0"/>
                <a:t> </a:t>
              </a:r>
              <a:r>
                <a:rPr lang="en-US" sz="1200" dirty="0" err="1"/>
                <a:t>theo</a:t>
              </a:r>
              <a:r>
                <a:rPr lang="en-US" sz="1200" dirty="0"/>
                <a:t> </a:t>
              </a:r>
              <a:r>
                <a:rPr lang="en-US" sz="1200" dirty="0" err="1"/>
                <a:t>lưu</a:t>
              </a:r>
              <a:r>
                <a:rPr lang="en-US" sz="1200" dirty="0"/>
                <a:t> </a:t>
              </a:r>
              <a:r>
                <a:rPr lang="en-US" sz="1200" dirty="0" err="1"/>
                <a:t>lượng</a:t>
              </a:r>
              <a:r>
                <a:rPr lang="en-US" sz="1200" dirty="0"/>
                <a:t> </a:t>
              </a:r>
              <a:r>
                <a:rPr lang="en-US" sz="1200" dirty="0" err="1"/>
                <a:t>nước</a:t>
              </a:r>
              <a:r>
                <a:rPr lang="en-US" sz="1200" dirty="0"/>
                <a:t> </a:t>
              </a:r>
              <a:r>
                <a:rPr lang="en-US" sz="1200" dirty="0" err="1"/>
                <a:t>về</a:t>
              </a:r>
              <a:r>
                <a:rPr lang="en-US" sz="1200" dirty="0"/>
                <a:t>.</a:t>
              </a:r>
              <a:endParaRPr lang="vi-VN" sz="1200" dirty="0"/>
            </a:p>
          </p:txBody>
        </p:sp>
        <p:pic>
          <p:nvPicPr>
            <p:cNvPr id="46" name="Picture 45" descr="Related image"/>
            <p:cNvPicPr/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09" y="2339220"/>
              <a:ext cx="425163" cy="2640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3707904" y="2271274"/>
              <a:ext cx="425654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1300" dirty="0">
                  <a:solidFill>
                    <a:schemeClr val="bg1"/>
                  </a:solidFill>
                  <a:latin typeface="+mj-lt"/>
                </a:rPr>
                <a:t>4.0 </a:t>
              </a:r>
              <a:r>
                <a:rPr lang="en-US" sz="1300" dirty="0" err="1">
                  <a:solidFill>
                    <a:schemeClr val="bg1"/>
                  </a:solidFill>
                  <a:latin typeface="+mj-lt"/>
                </a:rPr>
                <a:t>tỷ</a:t>
              </a:r>
              <a:r>
                <a:rPr lang="en-US" sz="1300" dirty="0">
                  <a:solidFill>
                    <a:schemeClr val="bg1"/>
                  </a:solidFill>
                  <a:latin typeface="+mj-lt"/>
                </a:rPr>
                <a:t> kWh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77636" y="1991800"/>
              <a:ext cx="8086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1300" dirty="0">
                  <a:solidFill>
                    <a:schemeClr val="bg1"/>
                  </a:solidFill>
                  <a:latin typeface="+mj-lt"/>
                </a:rPr>
                <a:t>TBK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7868" y="2339220"/>
              <a:ext cx="3474777" cy="299184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285743" indent="-285743" algn="just" latinLnBrk="0">
                <a:lnSpc>
                  <a:spcPct val="112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>
                    <a:lumMod val="25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en-US" sz="1200" dirty="0" err="1"/>
                <a:t>Khai</a:t>
              </a:r>
              <a:r>
                <a:rPr lang="en-US" sz="1200" dirty="0"/>
                <a:t> </a:t>
              </a:r>
              <a:r>
                <a:rPr lang="en-US" sz="1200" dirty="0" err="1"/>
                <a:t>thác</a:t>
              </a:r>
              <a:r>
                <a:rPr lang="en-US" sz="1200" dirty="0"/>
                <a:t> </a:t>
              </a:r>
              <a:r>
                <a:rPr lang="en-US" sz="1200" dirty="0" err="1"/>
                <a:t>tối</a:t>
              </a:r>
              <a:r>
                <a:rPr lang="en-US" sz="1200" dirty="0"/>
                <a:t> </a:t>
              </a:r>
              <a:r>
                <a:rPr lang="en-US" sz="1200" dirty="0" err="1"/>
                <a:t>đa</a:t>
              </a:r>
              <a:r>
                <a:rPr lang="en-US" sz="1200" dirty="0"/>
                <a:t> </a:t>
              </a:r>
              <a:r>
                <a:rPr lang="en-US" sz="1200" dirty="0" err="1"/>
                <a:t>theo</a:t>
              </a:r>
              <a:r>
                <a:rPr lang="en-US" sz="1200" dirty="0"/>
                <a:t> </a:t>
              </a:r>
              <a:r>
                <a:rPr lang="en-US" sz="1200" dirty="0" err="1"/>
                <a:t>khả</a:t>
              </a:r>
              <a:r>
                <a:rPr lang="en-US" sz="1200" dirty="0"/>
                <a:t> </a:t>
              </a:r>
              <a:r>
                <a:rPr lang="en-US" sz="1200" dirty="0" err="1"/>
                <a:t>năng</a:t>
              </a:r>
              <a:r>
                <a:rPr lang="en-US" sz="1200" dirty="0"/>
                <a:t> </a:t>
              </a:r>
              <a:r>
                <a:rPr lang="en-US" sz="1200" dirty="0" err="1"/>
                <a:t>cấp</a:t>
              </a:r>
              <a:r>
                <a:rPr lang="en-US" sz="1200" dirty="0"/>
                <a:t> </a:t>
              </a:r>
              <a:r>
                <a:rPr lang="en-US" sz="1200" dirty="0" err="1"/>
                <a:t>khí</a:t>
              </a:r>
              <a:r>
                <a:rPr lang="en-US" sz="1200" dirty="0"/>
                <a:t>. </a:t>
              </a:r>
            </a:p>
          </p:txBody>
        </p:sp>
        <p:pic>
          <p:nvPicPr>
            <p:cNvPr id="54" name="Picture 53" descr="Image result for coal fired power plant icon red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138" y="3555961"/>
              <a:ext cx="297178" cy="2596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TextBox 65"/>
            <p:cNvSpPr txBox="1"/>
            <p:nvPr/>
          </p:nvSpPr>
          <p:spPr>
            <a:xfrm>
              <a:off x="4217579" y="2914900"/>
              <a:ext cx="406395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1300" dirty="0">
                  <a:solidFill>
                    <a:schemeClr val="bg1"/>
                  </a:solidFill>
                  <a:latin typeface="+mj-lt"/>
                </a:rPr>
                <a:t>10.6 </a:t>
              </a:r>
              <a:r>
                <a:rPr lang="en-US" sz="1300" dirty="0" err="1">
                  <a:solidFill>
                    <a:schemeClr val="bg1"/>
                  </a:solidFill>
                  <a:latin typeface="+mj-lt"/>
                </a:rPr>
                <a:t>tỷ</a:t>
              </a:r>
              <a:r>
                <a:rPr lang="en-US" sz="1300" dirty="0">
                  <a:solidFill>
                    <a:schemeClr val="bg1"/>
                  </a:solidFill>
                  <a:latin typeface="+mj-lt"/>
                </a:rPr>
                <a:t> kWh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23202" y="2653357"/>
              <a:ext cx="140917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en-US" sz="1300" dirty="0" err="1">
                  <a:solidFill>
                    <a:schemeClr val="bg1"/>
                  </a:solidFill>
                  <a:latin typeface="+mj-lt"/>
                </a:rPr>
                <a:t>Nhiệt</a:t>
              </a:r>
              <a:r>
                <a:rPr lang="en-US" sz="13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1300" dirty="0" err="1">
                  <a:solidFill>
                    <a:schemeClr val="bg1"/>
                  </a:solidFill>
                  <a:latin typeface="+mj-lt"/>
                </a:rPr>
                <a:t>điện</a:t>
              </a:r>
              <a:r>
                <a:rPr lang="en-US" sz="1300" dirty="0">
                  <a:solidFill>
                    <a:schemeClr val="bg1"/>
                  </a:solidFill>
                  <a:latin typeface="+mj-lt"/>
                </a:rPr>
                <a:t> than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105727" y="3551741"/>
              <a:ext cx="3129685" cy="71288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285743" indent="-285743" algn="just" latinLnBrk="0">
                <a:lnSpc>
                  <a:spcPct val="112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ü"/>
              </a:pPr>
              <a:r>
                <a:rPr lang="en-US" sz="1200" dirty="0" err="1"/>
                <a:t>Các</a:t>
              </a:r>
              <a:r>
                <a:rPr lang="en-US" sz="1200" dirty="0"/>
                <a:t> </a:t>
              </a:r>
              <a:r>
                <a:rPr lang="en-US" sz="1200" dirty="0" err="1"/>
                <a:t>nhà</a:t>
              </a:r>
              <a:r>
                <a:rPr lang="en-US" sz="1200" dirty="0"/>
                <a:t> </a:t>
              </a:r>
              <a:r>
                <a:rPr lang="en-US" sz="1200" dirty="0" err="1"/>
                <a:t>máy</a:t>
              </a:r>
              <a:r>
                <a:rPr lang="en-US" sz="1200" dirty="0"/>
                <a:t> </a:t>
              </a:r>
              <a:r>
                <a:rPr lang="en-US" sz="1200" dirty="0" err="1"/>
                <a:t>điện</a:t>
              </a:r>
              <a:r>
                <a:rPr lang="en-US" sz="1200" dirty="0"/>
                <a:t> </a:t>
              </a:r>
              <a:r>
                <a:rPr lang="en-US" sz="1200" dirty="0" err="1"/>
                <a:t>miền</a:t>
              </a:r>
              <a:r>
                <a:rPr lang="en-US" sz="1200" dirty="0"/>
                <a:t> Nam </a:t>
              </a:r>
              <a:r>
                <a:rPr lang="en-US" sz="1200" dirty="0" err="1"/>
                <a:t>huy</a:t>
              </a:r>
              <a:r>
                <a:rPr lang="en-US" sz="1200" dirty="0"/>
                <a:t> </a:t>
              </a:r>
              <a:r>
                <a:rPr lang="en-US" sz="1200" dirty="0" err="1"/>
                <a:t>động</a:t>
              </a:r>
              <a:r>
                <a:rPr lang="en-US" sz="1200" dirty="0"/>
                <a:t> </a:t>
              </a:r>
              <a:r>
                <a:rPr lang="en-US" sz="1200" dirty="0" err="1"/>
                <a:t>tối</a:t>
              </a:r>
              <a:r>
                <a:rPr lang="en-US" sz="1200" dirty="0"/>
                <a:t> </a:t>
              </a:r>
              <a:r>
                <a:rPr lang="en-US" sz="1200" dirty="0" err="1"/>
                <a:t>đa</a:t>
              </a:r>
              <a:r>
                <a:rPr lang="en-US" sz="1200" dirty="0"/>
                <a:t> </a:t>
              </a:r>
              <a:r>
                <a:rPr lang="en-US" sz="1200" dirty="0" err="1"/>
                <a:t>theo</a:t>
              </a:r>
              <a:r>
                <a:rPr lang="en-US" sz="1200" dirty="0"/>
                <a:t> </a:t>
              </a:r>
              <a:r>
                <a:rPr lang="en-US" sz="1200" dirty="0" err="1"/>
                <a:t>khả</a:t>
              </a:r>
              <a:r>
                <a:rPr lang="en-US" sz="1200" dirty="0"/>
                <a:t> </a:t>
              </a:r>
              <a:r>
                <a:rPr lang="en-US" sz="1200" dirty="0" err="1"/>
                <a:t>dụng</a:t>
              </a:r>
              <a:r>
                <a:rPr lang="en-US" sz="1200" dirty="0"/>
                <a:t> </a:t>
              </a:r>
              <a:r>
                <a:rPr lang="en-US" sz="1200" dirty="0" err="1"/>
                <a:t>tổ</a:t>
              </a:r>
              <a:r>
                <a:rPr lang="en-US" sz="1200" dirty="0"/>
                <a:t> </a:t>
              </a:r>
              <a:r>
                <a:rPr lang="en-US" sz="1200" dirty="0" err="1"/>
                <a:t>máy</a:t>
              </a:r>
              <a:r>
                <a:rPr lang="en-US" sz="1200" dirty="0"/>
                <a:t> </a:t>
              </a:r>
              <a:r>
                <a:rPr lang="en-US" sz="1200" dirty="0" err="1"/>
                <a:t>và</a:t>
              </a:r>
              <a:r>
                <a:rPr lang="en-US" sz="1200" dirty="0"/>
                <a:t> </a:t>
              </a:r>
              <a:r>
                <a:rPr lang="en-US" sz="1200" dirty="0" err="1"/>
                <a:t>nhiên</a:t>
              </a:r>
              <a:r>
                <a:rPr lang="en-US" sz="1200" dirty="0"/>
                <a:t> </a:t>
              </a:r>
              <a:r>
                <a:rPr lang="en-US" sz="1200" dirty="0" err="1"/>
                <a:t>liệu</a:t>
              </a:r>
              <a:r>
                <a:rPr lang="en-US" sz="1200" dirty="0"/>
                <a:t> </a:t>
              </a:r>
              <a:r>
                <a:rPr lang="en-US" sz="1200" dirty="0" err="1"/>
                <a:t>sơ</a:t>
              </a:r>
              <a:r>
                <a:rPr lang="en-US" sz="1200" dirty="0"/>
                <a:t> </a:t>
              </a:r>
              <a:r>
                <a:rPr lang="en-US" sz="1200" dirty="0" err="1"/>
                <a:t>cấp</a:t>
              </a:r>
              <a:endParaRPr lang="en-US" sz="12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58093" y="415147"/>
              <a:ext cx="2998338" cy="866776"/>
            </a:xfrm>
            <a:prstGeom prst="rect">
              <a:avLst/>
            </a:prstGeom>
            <a:ln>
              <a:solidFill>
                <a:srgbClr val="FF7021"/>
              </a:solidFill>
            </a:ln>
          </p:spPr>
          <p:txBody>
            <a:bodyPr wrap="square">
              <a:spAutoFit/>
            </a:bodyPr>
            <a:lstStyle/>
            <a:p>
              <a:pPr algn="just" latinLnBrk="0">
                <a:lnSpc>
                  <a:spcPct val="112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7021"/>
                </a:buClr>
              </a:pPr>
              <a:endParaRPr lang="en-US" sz="1200" dirty="0"/>
            </a:p>
            <a:p>
              <a:pPr marL="285743" indent="-285743" algn="just" latinLnBrk="0">
                <a:lnSpc>
                  <a:spcPct val="112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FF7021"/>
                </a:buClr>
                <a:buFont typeface="Wingdings" panose="05000000000000000000" pitchFamily="2" charset="2"/>
                <a:buChar char="ü"/>
              </a:pPr>
              <a:r>
                <a:rPr lang="en-US" sz="1200" dirty="0"/>
                <a:t>Điện </a:t>
              </a:r>
              <a:r>
                <a:rPr lang="en-US" sz="1200" dirty="0" err="1"/>
                <a:t>gió</a:t>
              </a:r>
              <a:r>
                <a:rPr lang="en-US" sz="1200" dirty="0"/>
                <a:t>: 37 </a:t>
              </a:r>
              <a:r>
                <a:rPr lang="en-US" sz="1200" dirty="0" err="1"/>
                <a:t>tr.kWh</a:t>
              </a:r>
              <a:r>
                <a:rPr lang="en-US" sz="1200" dirty="0"/>
                <a:t>, </a:t>
              </a:r>
              <a:r>
                <a:rPr lang="en-US" sz="1200" dirty="0" err="1"/>
                <a:t>mặt</a:t>
              </a:r>
              <a:r>
                <a:rPr lang="en-US" sz="1200" dirty="0"/>
                <a:t> </a:t>
              </a:r>
              <a:r>
                <a:rPr lang="en-US" sz="1200" dirty="0" err="1"/>
                <a:t>trời</a:t>
              </a:r>
              <a:r>
                <a:rPr lang="en-US" sz="1200" dirty="0"/>
                <a:t>: 423 </a:t>
              </a:r>
              <a:r>
                <a:rPr lang="en-US" sz="1200" dirty="0" err="1"/>
                <a:t>tr.kWh</a:t>
              </a:r>
              <a:r>
                <a:rPr lang="en-US" sz="1200" dirty="0"/>
                <a:t>, </a:t>
              </a:r>
              <a:r>
                <a:rPr lang="en-US" sz="1200" dirty="0" err="1"/>
                <a:t>sinh</a:t>
              </a:r>
              <a:r>
                <a:rPr lang="en-US" sz="1200" dirty="0"/>
                <a:t> </a:t>
              </a:r>
              <a:r>
                <a:rPr lang="en-US" sz="1200" dirty="0" err="1"/>
                <a:t>khối</a:t>
              </a:r>
              <a:r>
                <a:rPr lang="en-US" sz="1200" dirty="0"/>
                <a:t> 50 </a:t>
              </a:r>
              <a:r>
                <a:rPr lang="en-US" sz="1200" dirty="0" err="1"/>
                <a:t>tr.kWh</a:t>
              </a:r>
              <a:endParaRPr lang="en-US" sz="1200" dirty="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321169" y="676859"/>
              <a:ext cx="3709241" cy="300274"/>
              <a:chOff x="343392" y="3263930"/>
              <a:chExt cx="3709241" cy="300275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5513" y="3271816"/>
                <a:ext cx="230871" cy="249684"/>
              </a:xfrm>
              <a:prstGeom prst="rect">
                <a:avLst/>
              </a:prstGeom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2144973" y="3271816"/>
                <a:ext cx="1907660" cy="292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atinLnBrk="0"/>
                <a:r>
                  <a:rPr lang="en-US" sz="1300" dirty="0">
                    <a:solidFill>
                      <a:srgbClr val="00B050"/>
                    </a:solidFill>
                    <a:latin typeface="+mj-lt"/>
                  </a:rPr>
                  <a:t>90 </a:t>
                </a:r>
                <a:r>
                  <a:rPr lang="en-US" sz="1300" dirty="0" err="1">
                    <a:solidFill>
                      <a:srgbClr val="00B050"/>
                    </a:solidFill>
                    <a:latin typeface="+mj-lt"/>
                  </a:rPr>
                  <a:t>tr.kWh</a:t>
                </a:r>
                <a:endParaRPr lang="en-US" sz="1300" dirty="0">
                  <a:solidFill>
                    <a:srgbClr val="00B050"/>
                  </a:solidFill>
                  <a:latin typeface="+mj-lt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343392" y="3263930"/>
                <a:ext cx="1646657" cy="292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atinLnBrk="0"/>
                <a:r>
                  <a:rPr lang="en-US" sz="1300" dirty="0" err="1">
                    <a:solidFill>
                      <a:srgbClr val="00B050"/>
                    </a:solidFill>
                    <a:latin typeface="+mj-lt"/>
                  </a:rPr>
                  <a:t>Nhiệt</a:t>
                </a:r>
                <a:r>
                  <a:rPr lang="en-US" sz="1300" dirty="0">
                    <a:solidFill>
                      <a:srgbClr val="00B050"/>
                    </a:solidFill>
                    <a:latin typeface="+mj-lt"/>
                  </a:rPr>
                  <a:t> </a:t>
                </a:r>
                <a:r>
                  <a:rPr lang="en-US" sz="1300" dirty="0" err="1">
                    <a:solidFill>
                      <a:srgbClr val="00B050"/>
                    </a:solidFill>
                    <a:latin typeface="+mj-lt"/>
                  </a:rPr>
                  <a:t>điện</a:t>
                </a:r>
                <a:r>
                  <a:rPr lang="en-US" sz="1300" dirty="0">
                    <a:solidFill>
                      <a:srgbClr val="00B050"/>
                    </a:solidFill>
                    <a:latin typeface="+mj-lt"/>
                  </a:rPr>
                  <a:t> </a:t>
                </a:r>
                <a:r>
                  <a:rPr lang="en-US" sz="1300" dirty="0" err="1">
                    <a:solidFill>
                      <a:srgbClr val="00B050"/>
                    </a:solidFill>
                    <a:latin typeface="+mj-lt"/>
                  </a:rPr>
                  <a:t>dầu</a:t>
                </a:r>
                <a:endParaRPr lang="en-US" sz="1300" dirty="0">
                  <a:solidFill>
                    <a:srgbClr val="00B050"/>
                  </a:solidFill>
                  <a:latin typeface="+mj-lt"/>
                </a:endParaRP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113707" y="626127"/>
              <a:ext cx="3490036" cy="866776"/>
            </a:xfrm>
            <a:prstGeom prst="rect">
              <a:avLst/>
            </a:prstGeom>
            <a:ln>
              <a:solidFill>
                <a:srgbClr val="046B67"/>
              </a:solidFill>
            </a:ln>
          </p:spPr>
          <p:txBody>
            <a:bodyPr wrap="square">
              <a:spAutoFit/>
            </a:bodyPr>
            <a:lstStyle/>
            <a:p>
              <a:pPr marL="285743" indent="-285743" algn="just" latinLnBrk="0">
                <a:lnSpc>
                  <a:spcPct val="112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endParaRPr lang="en-US" sz="1200" dirty="0"/>
            </a:p>
            <a:p>
              <a:pPr marL="285743" indent="-285743" algn="just" latinLnBrk="0">
                <a:lnSpc>
                  <a:spcPct val="112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B050"/>
                </a:buClr>
                <a:buFont typeface="Wingdings" panose="05000000000000000000" pitchFamily="2" charset="2"/>
                <a:buChar char="ü"/>
              </a:pPr>
              <a:r>
                <a:rPr lang="vi-VN" sz="1200" dirty="0"/>
                <a:t>Dự kiến khai thác </a:t>
              </a:r>
              <a:r>
                <a:rPr lang="en-US" sz="1200" dirty="0"/>
                <a:t>90</a:t>
              </a:r>
              <a:r>
                <a:rPr lang="vi-VN" sz="1200" dirty="0"/>
                <a:t> tr.kWh từ nhà máy điện Ô Môn để đáp ứng nhu cầu phụ tải.</a:t>
              </a:r>
            </a:p>
          </p:txBody>
        </p:sp>
        <p:cxnSp>
          <p:nvCxnSpPr>
            <p:cNvPr id="97" name="Elbow Connector 96"/>
            <p:cNvCxnSpPr/>
            <p:nvPr/>
          </p:nvCxnSpPr>
          <p:spPr>
            <a:xfrm rot="10800000">
              <a:off x="3610961" y="1321588"/>
              <a:ext cx="591469" cy="459829"/>
            </a:xfrm>
            <a:prstGeom prst="bentConnector3">
              <a:avLst>
                <a:gd name="adj1" fmla="val 78"/>
              </a:avLst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lbow Connector 99"/>
            <p:cNvCxnSpPr>
              <a:endCxn id="76" idx="1"/>
            </p:cNvCxnSpPr>
            <p:nvPr/>
          </p:nvCxnSpPr>
          <p:spPr>
            <a:xfrm flipV="1">
              <a:off x="4267488" y="848535"/>
              <a:ext cx="1390605" cy="764576"/>
            </a:xfrm>
            <a:prstGeom prst="bentConnector3">
              <a:avLst>
                <a:gd name="adj1" fmla="val 683"/>
              </a:avLst>
            </a:prstGeom>
            <a:ln>
              <a:solidFill>
                <a:srgbClr val="FD5D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56" descr="Related image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000" y="1699754"/>
              <a:ext cx="426146" cy="24269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0476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1"/>
          <p:cNvSpPr txBox="1">
            <a:spLocks/>
          </p:cNvSpPr>
          <p:nvPr/>
        </p:nvSpPr>
        <p:spPr>
          <a:xfrm>
            <a:off x="1259632" y="279870"/>
            <a:ext cx="7344816" cy="779713"/>
          </a:xfrm>
          <a:prstGeom prst="rect">
            <a:avLst/>
          </a:prstGeom>
        </p:spPr>
        <p:txBody>
          <a:bodyPr/>
          <a:lstStyle>
            <a:lvl1pPr marL="0" indent="0" algn="l" defTabSz="6858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DỰ KIẾN CƠ CẤU HUY ĐỘNG NGUỒN THÁNG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3EA43-98DB-294A-B2CA-E69C8E3BC963}"/>
              </a:ext>
            </a:extLst>
          </p:cNvPr>
          <p:cNvSpPr txBox="1"/>
          <p:nvPr/>
        </p:nvSpPr>
        <p:spPr>
          <a:xfrm>
            <a:off x="251520" y="915566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nguồn</a:t>
            </a:r>
            <a:r>
              <a:rPr lang="en-US" sz="1600" dirty="0"/>
              <a:t> do EVN </a:t>
            </a:r>
            <a:r>
              <a:rPr lang="en-US" sz="1600" dirty="0" err="1"/>
              <a:t>sở</a:t>
            </a:r>
            <a:r>
              <a:rPr lang="en-US" sz="1600" dirty="0"/>
              <a:t> </a:t>
            </a:r>
            <a:r>
              <a:rPr lang="en-US" sz="1600" dirty="0" err="1"/>
              <a:t>hữu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vận</a:t>
            </a:r>
            <a:r>
              <a:rPr lang="en-US" sz="1600" dirty="0"/>
              <a:t> </a:t>
            </a:r>
            <a:r>
              <a:rPr lang="en-US" sz="1600" dirty="0" err="1"/>
              <a:t>hành</a:t>
            </a:r>
            <a:r>
              <a:rPr lang="en-US" sz="1600" dirty="0"/>
              <a:t> </a:t>
            </a:r>
            <a:r>
              <a:rPr lang="en-US" sz="1600" dirty="0" err="1"/>
              <a:t>đóng</a:t>
            </a:r>
            <a:r>
              <a:rPr lang="en-US" sz="1600" dirty="0"/>
              <a:t> </a:t>
            </a:r>
            <a:r>
              <a:rPr lang="en-US" sz="1600" dirty="0" err="1"/>
              <a:t>góp</a:t>
            </a:r>
            <a:r>
              <a:rPr lang="en-US" sz="1600" dirty="0"/>
              <a:t> 60% </a:t>
            </a:r>
            <a:r>
              <a:rPr lang="en-US" sz="1600" dirty="0" err="1"/>
              <a:t>cơ</a:t>
            </a:r>
            <a:r>
              <a:rPr lang="en-US" sz="1600" dirty="0"/>
              <a:t> </a:t>
            </a:r>
            <a:r>
              <a:rPr lang="en-US" sz="1600" dirty="0" err="1"/>
              <a:t>cấu</a:t>
            </a:r>
            <a:r>
              <a:rPr lang="en-US" sz="1600" dirty="0"/>
              <a:t> </a:t>
            </a:r>
            <a:r>
              <a:rPr lang="en-US" sz="1600" dirty="0" err="1"/>
              <a:t>huy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r>
              <a:rPr lang="en-US" sz="1600" dirty="0"/>
              <a:t> </a:t>
            </a:r>
            <a:r>
              <a:rPr lang="en-US" sz="1600" dirty="0" err="1"/>
              <a:t>nguồn</a:t>
            </a:r>
            <a:r>
              <a:rPr lang="en-US" sz="1600" dirty="0"/>
              <a:t> </a:t>
            </a:r>
            <a:r>
              <a:rPr lang="en-US" sz="1600" dirty="0" err="1"/>
              <a:t>tháng</a:t>
            </a:r>
            <a:r>
              <a:rPr lang="en-US" sz="1600" dirty="0"/>
              <a:t> 6. </a:t>
            </a:r>
          </a:p>
          <a:p>
            <a:pPr latinLnBrk="0"/>
            <a:r>
              <a:rPr lang="en-US" sz="1600" dirty="0"/>
              <a:t>(ở </a:t>
            </a:r>
            <a:r>
              <a:rPr lang="en-US" sz="1600" dirty="0" err="1"/>
              <a:t>mức</a:t>
            </a:r>
            <a:r>
              <a:rPr lang="en-US" sz="1600" dirty="0"/>
              <a:t> 12.67 </a:t>
            </a:r>
            <a:r>
              <a:rPr lang="en-US" sz="1600" dirty="0" err="1"/>
              <a:t>tỷ</a:t>
            </a:r>
            <a:r>
              <a:rPr lang="en-US" sz="1600" dirty="0"/>
              <a:t> kWh)</a:t>
            </a:r>
          </a:p>
          <a:p>
            <a:pPr latinLnBrk="0"/>
            <a:endParaRPr lang="en-US" sz="1600" dirty="0"/>
          </a:p>
          <a:p>
            <a:pPr latinLnBrk="0"/>
            <a:endParaRPr lang="en-US" sz="1600" dirty="0"/>
          </a:p>
          <a:p>
            <a:pPr latinLnBrk="0"/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nguồn</a:t>
            </a:r>
            <a:r>
              <a:rPr lang="en-US" sz="1600" dirty="0"/>
              <a:t> IPP (BOT, PVN, TKV…) </a:t>
            </a:r>
            <a:r>
              <a:rPr lang="en-US" sz="1600" dirty="0" err="1"/>
              <a:t>đóng</a:t>
            </a:r>
            <a:r>
              <a:rPr lang="en-US" sz="1600" dirty="0"/>
              <a:t> </a:t>
            </a:r>
            <a:r>
              <a:rPr lang="en-US" sz="1600" dirty="0" err="1"/>
              <a:t>góp</a:t>
            </a:r>
            <a:r>
              <a:rPr lang="en-US" sz="1600" dirty="0"/>
              <a:t> 40% </a:t>
            </a:r>
            <a:r>
              <a:rPr lang="en-US" sz="1600" dirty="0" err="1"/>
              <a:t>tổng</a:t>
            </a:r>
            <a:r>
              <a:rPr lang="en-US" sz="1600" dirty="0"/>
              <a:t> </a:t>
            </a:r>
            <a:r>
              <a:rPr lang="en-US" sz="1600" dirty="0" err="1"/>
              <a:t>nguồn</a:t>
            </a:r>
            <a:r>
              <a:rPr lang="en-US" sz="1600" dirty="0"/>
              <a:t> </a:t>
            </a:r>
            <a:r>
              <a:rPr lang="en-US" sz="1600" dirty="0" err="1"/>
              <a:t>cần</a:t>
            </a:r>
            <a:r>
              <a:rPr lang="en-US" sz="1600" dirty="0"/>
              <a:t> </a:t>
            </a:r>
            <a:r>
              <a:rPr lang="en-US" sz="1600" dirty="0" err="1"/>
              <a:t>huy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tháng</a:t>
            </a:r>
            <a:r>
              <a:rPr lang="en-US" sz="1600" dirty="0"/>
              <a:t> 6.</a:t>
            </a:r>
          </a:p>
          <a:p>
            <a:pPr latinLnBrk="0"/>
            <a:r>
              <a:rPr lang="en-US" sz="1600" dirty="0"/>
              <a:t>(ở </a:t>
            </a:r>
            <a:r>
              <a:rPr lang="en-US" sz="1600" dirty="0" err="1"/>
              <a:t>mức</a:t>
            </a:r>
            <a:r>
              <a:rPr lang="en-US" sz="1600" dirty="0"/>
              <a:t> 8.47 </a:t>
            </a:r>
            <a:r>
              <a:rPr lang="en-US" sz="1600" dirty="0" err="1"/>
              <a:t>tỷ</a:t>
            </a:r>
            <a:r>
              <a:rPr lang="en-US" sz="1600" dirty="0"/>
              <a:t> kWh)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19622"/>
            <a:ext cx="3968840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6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"/>
          <p:cNvSpPr txBox="1">
            <a:spLocks/>
          </p:cNvSpPr>
          <p:nvPr/>
        </p:nvSpPr>
        <p:spPr>
          <a:xfrm>
            <a:off x="1259632" y="261611"/>
            <a:ext cx="7344816" cy="779713"/>
          </a:xfrm>
          <a:prstGeom prst="rect">
            <a:avLst/>
          </a:prstGeom>
        </p:spPr>
        <p:txBody>
          <a:bodyPr/>
          <a:lstStyle>
            <a:lvl1pPr marL="0" indent="0" algn="l" defTabSz="6858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CÁC VẤN ĐỀ TRONG VẬN HÀNH NGUỒN ĐIỆN THÁNG 6</a:t>
            </a:r>
          </a:p>
        </p:txBody>
      </p:sp>
      <p:pic>
        <p:nvPicPr>
          <p:cNvPr id="8" name="Picture 7" descr="Image result for coal fired power plant icon r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8" y="699543"/>
            <a:ext cx="360033" cy="319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821870" y="713878"/>
            <a:ext cx="4840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1400" dirty="0">
                <a:solidFill>
                  <a:srgbClr val="FF0000"/>
                </a:solidFill>
                <a:latin typeface="+mj-lt"/>
              </a:rPr>
              <a:t>Huy </a:t>
            </a:r>
            <a:r>
              <a:rPr lang="en-US" sz="1400" dirty="0" err="1">
                <a:solidFill>
                  <a:srgbClr val="FF0000"/>
                </a:solidFill>
                <a:latin typeface="+mj-lt"/>
              </a:rPr>
              <a:t>động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+mj-lt"/>
              </a:rPr>
              <a:t>nhiệt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+mj-lt"/>
              </a:rPr>
              <a:t>điện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9632" y="1013474"/>
            <a:ext cx="7488832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43" indent="-285743" algn="just" latinLnBrk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HTĐ </a:t>
            </a:r>
            <a:r>
              <a:rPr lang="en-US" sz="1400" dirty="0" err="1"/>
              <a:t>vận</a:t>
            </a:r>
            <a:r>
              <a:rPr lang="en-US" sz="1400" dirty="0"/>
              <a:t> </a:t>
            </a:r>
            <a:r>
              <a:rPr lang="en-US" sz="1400" dirty="0" err="1"/>
              <a:t>hành</a:t>
            </a:r>
            <a:r>
              <a:rPr lang="en-US" sz="1400" dirty="0"/>
              <a:t> </a:t>
            </a:r>
            <a:r>
              <a:rPr lang="en-US" sz="1400" dirty="0" err="1"/>
              <a:t>căng</a:t>
            </a:r>
            <a:r>
              <a:rPr lang="en-US" sz="1400" dirty="0"/>
              <a:t> </a:t>
            </a:r>
            <a:r>
              <a:rPr lang="en-US" sz="1400" dirty="0" err="1"/>
              <a:t>thẳng</a:t>
            </a:r>
            <a:r>
              <a:rPr lang="en-US" sz="1400" dirty="0"/>
              <a:t>, </a:t>
            </a:r>
            <a:r>
              <a:rPr lang="en-US" sz="1400" dirty="0" err="1"/>
              <a:t>khả</a:t>
            </a:r>
            <a:r>
              <a:rPr lang="en-US" sz="1400" dirty="0"/>
              <a:t> dung </a:t>
            </a:r>
            <a:r>
              <a:rPr lang="en-US" sz="1400" dirty="0" err="1"/>
              <a:t>hệ</a:t>
            </a:r>
            <a:r>
              <a:rPr lang="en-US" sz="1400" dirty="0"/>
              <a:t> </a:t>
            </a:r>
            <a:r>
              <a:rPr lang="en-US" sz="1400" dirty="0" err="1"/>
              <a:t>thống</a:t>
            </a:r>
            <a:r>
              <a:rPr lang="en-US" sz="1400" dirty="0"/>
              <a:t> </a:t>
            </a:r>
            <a:r>
              <a:rPr lang="en-US" sz="1400" dirty="0" err="1"/>
              <a:t>giảm</a:t>
            </a:r>
            <a:r>
              <a:rPr lang="en-US" sz="1400" dirty="0"/>
              <a:t> </a:t>
            </a:r>
            <a:r>
              <a:rPr lang="en-US" sz="1400" dirty="0" err="1"/>
              <a:t>thấp</a:t>
            </a:r>
            <a:r>
              <a:rPr lang="en-US" sz="1400" dirty="0"/>
              <a:t>, </a:t>
            </a:r>
            <a:r>
              <a:rPr lang="en-US" sz="1400" dirty="0" err="1"/>
              <a:t>phải</a:t>
            </a:r>
            <a:r>
              <a:rPr lang="en-US" sz="1400" dirty="0"/>
              <a:t> </a:t>
            </a:r>
            <a:r>
              <a:rPr lang="en-US" sz="1400" dirty="0" err="1"/>
              <a:t>huy</a:t>
            </a:r>
            <a:r>
              <a:rPr lang="en-US" sz="1400" dirty="0"/>
              <a:t> </a:t>
            </a:r>
            <a:r>
              <a:rPr lang="en-US" sz="1400" dirty="0" err="1"/>
              <a:t>động</a:t>
            </a:r>
            <a:r>
              <a:rPr lang="en-US" sz="1400" dirty="0"/>
              <a:t> NĐ than, </a:t>
            </a:r>
            <a:r>
              <a:rPr lang="en-US" sz="1400" dirty="0" err="1"/>
              <a:t>khí</a:t>
            </a:r>
            <a:r>
              <a:rPr lang="en-US" sz="1400" dirty="0"/>
              <a:t> </a:t>
            </a:r>
            <a:r>
              <a:rPr lang="en-US" sz="1400" dirty="0" err="1"/>
              <a:t>miền</a:t>
            </a:r>
            <a:r>
              <a:rPr lang="en-US" sz="1400" dirty="0"/>
              <a:t> Nam </a:t>
            </a:r>
            <a:r>
              <a:rPr lang="en-US" sz="1400" dirty="0" err="1"/>
              <a:t>tối</a:t>
            </a:r>
            <a:r>
              <a:rPr lang="en-US" sz="1400" dirty="0"/>
              <a:t> </a:t>
            </a:r>
            <a:r>
              <a:rPr lang="en-US" sz="1400" dirty="0" err="1"/>
              <a:t>đa</a:t>
            </a:r>
            <a:r>
              <a:rPr lang="en-US" sz="1400" dirty="0"/>
              <a:t> </a:t>
            </a:r>
            <a:r>
              <a:rPr lang="en-US" sz="1400" dirty="0" err="1"/>
              <a:t>theo</a:t>
            </a:r>
            <a:r>
              <a:rPr lang="en-US" sz="1400" dirty="0"/>
              <a:t> </a:t>
            </a:r>
            <a:r>
              <a:rPr lang="en-US" sz="1400" dirty="0" err="1"/>
              <a:t>khả</a:t>
            </a:r>
            <a:r>
              <a:rPr lang="en-US" sz="1400" dirty="0"/>
              <a:t> </a:t>
            </a:r>
            <a:r>
              <a:rPr lang="en-US" sz="1400" dirty="0" err="1"/>
              <a:t>dụng</a:t>
            </a:r>
            <a:r>
              <a:rPr lang="en-US" sz="1400" dirty="0"/>
              <a:t> </a:t>
            </a:r>
            <a:r>
              <a:rPr lang="en-US" sz="1400" dirty="0" err="1"/>
              <a:t>tổ</a:t>
            </a:r>
            <a:r>
              <a:rPr lang="en-US" sz="1400" dirty="0"/>
              <a:t> </a:t>
            </a:r>
            <a:r>
              <a:rPr lang="en-US" sz="1400" dirty="0" err="1"/>
              <a:t>máy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nhiên</a:t>
            </a:r>
            <a:r>
              <a:rPr lang="en-US" sz="1400" dirty="0"/>
              <a:t> </a:t>
            </a:r>
            <a:r>
              <a:rPr lang="en-US" sz="1400" dirty="0" err="1"/>
              <a:t>liệu</a:t>
            </a:r>
            <a:r>
              <a:rPr lang="en-US" sz="1400" dirty="0"/>
              <a:t> </a:t>
            </a:r>
            <a:r>
              <a:rPr lang="en-US" sz="1400" dirty="0" err="1"/>
              <a:t>sơ</a:t>
            </a:r>
            <a:r>
              <a:rPr lang="en-US" sz="1400" dirty="0"/>
              <a:t> </a:t>
            </a:r>
            <a:r>
              <a:rPr lang="en-US" sz="1400" dirty="0" err="1"/>
              <a:t>cấp</a:t>
            </a:r>
            <a:r>
              <a:rPr lang="en-US" sz="1400" dirty="0"/>
              <a:t>. </a:t>
            </a:r>
          </a:p>
          <a:p>
            <a:pPr marL="285743" indent="-285743" algn="just" latinLnBrk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 err="1"/>
              <a:t>Dự</a:t>
            </a:r>
            <a:r>
              <a:rPr lang="en-US" sz="1400" dirty="0"/>
              <a:t> </a:t>
            </a:r>
            <a:r>
              <a:rPr lang="en-US" sz="1400" dirty="0" err="1"/>
              <a:t>kiến</a:t>
            </a:r>
            <a:r>
              <a:rPr lang="en-US" sz="1400" dirty="0"/>
              <a:t> </a:t>
            </a: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ngày</a:t>
            </a:r>
            <a:r>
              <a:rPr lang="en-US" sz="1400" dirty="0"/>
              <a:t> </a:t>
            </a:r>
            <a:r>
              <a:rPr lang="en-US" sz="1400" dirty="0" err="1"/>
              <a:t>tới</a:t>
            </a:r>
            <a:r>
              <a:rPr lang="en-US" sz="1400" dirty="0"/>
              <a:t> </a:t>
            </a:r>
            <a:r>
              <a:rPr lang="en-US" sz="1400" dirty="0" err="1"/>
              <a:t>phụ</a:t>
            </a:r>
            <a:r>
              <a:rPr lang="en-US" sz="1400" dirty="0"/>
              <a:t> </a:t>
            </a:r>
            <a:r>
              <a:rPr lang="en-US" sz="1400" dirty="0" err="1"/>
              <a:t>tải</a:t>
            </a:r>
            <a:r>
              <a:rPr lang="en-US" sz="1400" dirty="0"/>
              <a:t> </a:t>
            </a:r>
            <a:r>
              <a:rPr lang="en-US" sz="1400" dirty="0" err="1"/>
              <a:t>tiếp</a:t>
            </a:r>
            <a:r>
              <a:rPr lang="en-US" sz="1400" dirty="0"/>
              <a:t> </a:t>
            </a:r>
            <a:r>
              <a:rPr lang="en-US" sz="1400" dirty="0" err="1"/>
              <a:t>tục</a:t>
            </a:r>
            <a:r>
              <a:rPr lang="en-US" sz="1400" dirty="0"/>
              <a:t> </a:t>
            </a:r>
            <a:r>
              <a:rPr lang="en-US" sz="1400" dirty="0" err="1"/>
              <a:t>tăng</a:t>
            </a:r>
            <a:r>
              <a:rPr lang="en-US" sz="1400" dirty="0"/>
              <a:t> </a:t>
            </a:r>
            <a:r>
              <a:rPr lang="en-US" sz="1400" dirty="0" err="1"/>
              <a:t>cao</a:t>
            </a:r>
            <a:r>
              <a:rPr lang="en-US" sz="1400" dirty="0"/>
              <a:t> </a:t>
            </a:r>
            <a:r>
              <a:rPr lang="en-US" sz="1400" dirty="0" err="1"/>
              <a:t>hơn</a:t>
            </a:r>
            <a:r>
              <a:rPr lang="en-US" sz="1400" dirty="0"/>
              <a:t> do </a:t>
            </a:r>
            <a:r>
              <a:rPr lang="en-US" sz="1400" dirty="0" err="1"/>
              <a:t>nắng</a:t>
            </a:r>
            <a:r>
              <a:rPr lang="en-US" sz="1400" dirty="0"/>
              <a:t> </a:t>
            </a:r>
            <a:r>
              <a:rPr lang="en-US" sz="1400" dirty="0" err="1"/>
              <a:t>nóng</a:t>
            </a:r>
            <a:r>
              <a:rPr lang="en-US" sz="1400" dirty="0"/>
              <a:t>, HTĐ </a:t>
            </a:r>
            <a:r>
              <a:rPr lang="en-US" sz="1400" dirty="0" err="1"/>
              <a:t>vận</a:t>
            </a:r>
            <a:r>
              <a:rPr lang="en-US" sz="1400" dirty="0"/>
              <a:t> </a:t>
            </a:r>
            <a:r>
              <a:rPr lang="en-US" sz="1400" dirty="0" err="1"/>
              <a:t>hành</a:t>
            </a:r>
            <a:r>
              <a:rPr lang="en-US" sz="1400" dirty="0"/>
              <a:t> </a:t>
            </a:r>
            <a:r>
              <a:rPr lang="en-US" sz="1400" dirty="0" err="1"/>
              <a:t>căng</a:t>
            </a:r>
            <a:r>
              <a:rPr lang="en-US" sz="1400" dirty="0"/>
              <a:t> </a:t>
            </a:r>
            <a:r>
              <a:rPr lang="en-US" sz="1400" dirty="0" err="1"/>
              <a:t>thẳng</a:t>
            </a:r>
            <a:r>
              <a:rPr lang="en-US" sz="1400" dirty="0"/>
              <a:t> </a:t>
            </a:r>
            <a:r>
              <a:rPr lang="en-US" sz="1400" dirty="0" err="1"/>
              <a:t>hơn</a:t>
            </a:r>
            <a:r>
              <a:rPr lang="en-US" sz="1400" dirty="0"/>
              <a:t> </a:t>
            </a:r>
            <a:r>
              <a:rPr lang="en-US" sz="1400" dirty="0" err="1"/>
              <a:t>nữa</a:t>
            </a:r>
            <a:r>
              <a:rPr lang="en-US" sz="1400" dirty="0"/>
              <a:t>.</a:t>
            </a:r>
            <a:endParaRPr lang="vi-VN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58" y="2177432"/>
            <a:ext cx="308635" cy="3146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57946" y="2186657"/>
            <a:ext cx="1375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1400" dirty="0">
                <a:solidFill>
                  <a:srgbClr val="FF7021"/>
                </a:solidFill>
                <a:latin typeface="+mj-lt"/>
              </a:rPr>
              <a:t>Điện </a:t>
            </a:r>
            <a:r>
              <a:rPr lang="en-US" sz="1400" dirty="0" err="1">
                <a:solidFill>
                  <a:srgbClr val="FF7021"/>
                </a:solidFill>
                <a:latin typeface="+mj-lt"/>
              </a:rPr>
              <a:t>mặt</a:t>
            </a:r>
            <a:r>
              <a:rPr lang="en-US" sz="1400" dirty="0">
                <a:solidFill>
                  <a:srgbClr val="FF702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FF7021"/>
                </a:solidFill>
                <a:latin typeface="+mj-lt"/>
              </a:rPr>
              <a:t>trời</a:t>
            </a:r>
            <a:endParaRPr lang="en-US" sz="1400" dirty="0">
              <a:solidFill>
                <a:srgbClr val="FF702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1887" y="2491733"/>
            <a:ext cx="7488832" cy="954107"/>
          </a:xfrm>
          <a:prstGeom prst="rect">
            <a:avLst/>
          </a:prstGeom>
          <a:noFill/>
          <a:ln>
            <a:solidFill>
              <a:srgbClr val="FD5D00"/>
            </a:solidFill>
          </a:ln>
        </p:spPr>
        <p:txBody>
          <a:bodyPr wrap="square" rtlCol="0">
            <a:spAutoFit/>
          </a:bodyPr>
          <a:lstStyle/>
          <a:p>
            <a:pPr marL="285743" indent="-285743" algn="just" latinLnBrk="0">
              <a:buClr>
                <a:srgbClr val="FD5D00"/>
              </a:buClr>
              <a:buFont typeface="Wingdings" panose="05000000000000000000" pitchFamily="2" charset="2"/>
              <a:buChar char="ü"/>
            </a:pPr>
            <a:r>
              <a:rPr lang="en-US" sz="1400" dirty="0" err="1"/>
              <a:t>Việc</a:t>
            </a:r>
            <a:r>
              <a:rPr lang="en-US" sz="1400" dirty="0"/>
              <a:t> </a:t>
            </a:r>
            <a:r>
              <a:rPr lang="en-US" sz="1400" dirty="0" err="1"/>
              <a:t>đưa</a:t>
            </a:r>
            <a:r>
              <a:rPr lang="en-US" sz="1400" dirty="0"/>
              <a:t> </a:t>
            </a:r>
            <a:r>
              <a:rPr lang="en-US" sz="1400" dirty="0" err="1"/>
              <a:t>vào</a:t>
            </a:r>
            <a:r>
              <a:rPr lang="en-US" sz="1400" dirty="0"/>
              <a:t> </a:t>
            </a: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dự</a:t>
            </a:r>
            <a:r>
              <a:rPr lang="en-US" sz="1400" dirty="0"/>
              <a:t> </a:t>
            </a:r>
            <a:r>
              <a:rPr lang="en-US" sz="1400" dirty="0" err="1"/>
              <a:t>án</a:t>
            </a:r>
            <a:r>
              <a:rPr lang="en-US" sz="1400" dirty="0"/>
              <a:t> ĐMT </a:t>
            </a:r>
            <a:r>
              <a:rPr lang="en-US" sz="1400" dirty="0" err="1"/>
              <a:t>sẽ</a:t>
            </a:r>
            <a:r>
              <a:rPr lang="en-US" sz="1400" dirty="0"/>
              <a:t> </a:t>
            </a:r>
            <a:r>
              <a:rPr lang="en-US" sz="1400" dirty="0" err="1"/>
              <a:t>góp</a:t>
            </a:r>
            <a:r>
              <a:rPr lang="en-US" sz="1400" dirty="0"/>
              <a:t> </a:t>
            </a:r>
            <a:r>
              <a:rPr lang="en-US" sz="1400" dirty="0" err="1"/>
              <a:t>phần</a:t>
            </a:r>
            <a:r>
              <a:rPr lang="en-US" sz="1400" dirty="0"/>
              <a:t> </a:t>
            </a:r>
            <a:r>
              <a:rPr lang="en-US" sz="1400" dirty="0" err="1"/>
              <a:t>đảm</a:t>
            </a:r>
            <a:r>
              <a:rPr lang="en-US" sz="1400" dirty="0"/>
              <a:t> </a:t>
            </a:r>
            <a:r>
              <a:rPr lang="en-US" sz="1400" dirty="0" err="1"/>
              <a:t>bảo</a:t>
            </a:r>
            <a:r>
              <a:rPr lang="en-US" sz="1400" dirty="0"/>
              <a:t> </a:t>
            </a:r>
            <a:r>
              <a:rPr lang="en-US" sz="1400" dirty="0" err="1"/>
              <a:t>cấp</a:t>
            </a:r>
            <a:r>
              <a:rPr lang="en-US" sz="1400" dirty="0"/>
              <a:t> </a:t>
            </a:r>
            <a:r>
              <a:rPr lang="en-US" sz="1400" dirty="0" err="1"/>
              <a:t>điện</a:t>
            </a:r>
            <a:r>
              <a:rPr lang="en-US" sz="1400" dirty="0"/>
              <a:t>. </a:t>
            </a:r>
            <a:r>
              <a:rPr lang="en-US" sz="1400" dirty="0" err="1"/>
              <a:t>Tuy</a:t>
            </a:r>
            <a:r>
              <a:rPr lang="en-US" sz="1400" dirty="0"/>
              <a:t> </a:t>
            </a:r>
            <a:r>
              <a:rPr lang="en-US" sz="1400" dirty="0" err="1"/>
              <a:t>nhiên</a:t>
            </a:r>
            <a:r>
              <a:rPr lang="en-US" sz="1400" dirty="0"/>
              <a:t> </a:t>
            </a:r>
            <a:r>
              <a:rPr lang="en-US" sz="1400" dirty="0" err="1"/>
              <a:t>gặp</a:t>
            </a:r>
            <a:r>
              <a:rPr lang="en-US" sz="1400" dirty="0"/>
              <a:t> </a:t>
            </a:r>
            <a:r>
              <a:rPr lang="en-US" sz="1400" dirty="0" err="1"/>
              <a:t>phải</a:t>
            </a:r>
            <a:r>
              <a:rPr lang="en-US" sz="1400" dirty="0"/>
              <a:t> </a:t>
            </a:r>
            <a:r>
              <a:rPr lang="en-US" sz="1400" dirty="0" err="1"/>
              <a:t>khó</a:t>
            </a:r>
            <a:r>
              <a:rPr lang="en-US" sz="1400" dirty="0"/>
              <a:t> </a:t>
            </a:r>
            <a:r>
              <a:rPr lang="en-US" sz="1400" dirty="0" err="1"/>
              <a:t>khăn</a:t>
            </a:r>
            <a:r>
              <a:rPr lang="en-US" sz="1400" dirty="0"/>
              <a:t> do </a:t>
            </a:r>
            <a:r>
              <a:rPr lang="en-US" sz="1400" dirty="0" err="1"/>
              <a:t>khi</a:t>
            </a:r>
            <a:r>
              <a:rPr lang="en-US" sz="1400" dirty="0"/>
              <a:t> </a:t>
            </a:r>
            <a:r>
              <a:rPr lang="en-US" sz="1400" dirty="0" err="1"/>
              <a:t>phải</a:t>
            </a:r>
            <a:r>
              <a:rPr lang="en-US" sz="1400" dirty="0"/>
              <a:t> </a:t>
            </a:r>
            <a:r>
              <a:rPr lang="en-US" sz="1400" dirty="0" err="1"/>
              <a:t>bố</a:t>
            </a:r>
            <a:r>
              <a:rPr lang="en-US" sz="1400" dirty="0"/>
              <a:t> </a:t>
            </a:r>
            <a:r>
              <a:rPr lang="en-US" sz="1400" dirty="0" err="1"/>
              <a:t>trí</a:t>
            </a:r>
            <a:r>
              <a:rPr lang="en-US" sz="1400" dirty="0"/>
              <a:t> </a:t>
            </a:r>
            <a:r>
              <a:rPr lang="en-US" sz="1400" dirty="0" err="1"/>
              <a:t>công</a:t>
            </a:r>
            <a:r>
              <a:rPr lang="en-US" sz="1400" dirty="0"/>
              <a:t> </a:t>
            </a:r>
            <a:r>
              <a:rPr lang="en-US" sz="1400" dirty="0" err="1"/>
              <a:t>tác</a:t>
            </a:r>
            <a:r>
              <a:rPr lang="en-US" sz="1400" dirty="0"/>
              <a:t> </a:t>
            </a:r>
            <a:r>
              <a:rPr lang="en-US" sz="1400" dirty="0" err="1"/>
              <a:t>cắt</a:t>
            </a:r>
            <a:r>
              <a:rPr lang="en-US" sz="1400" dirty="0"/>
              <a:t> </a:t>
            </a:r>
            <a:r>
              <a:rPr lang="en-US" sz="1400" dirty="0" err="1"/>
              <a:t>điện</a:t>
            </a:r>
            <a:r>
              <a:rPr lang="en-US" sz="1400" dirty="0"/>
              <a:t> </a:t>
            </a:r>
            <a:r>
              <a:rPr lang="en-US" sz="1400" dirty="0" err="1"/>
              <a:t>đấu</a:t>
            </a:r>
            <a:r>
              <a:rPr lang="en-US" sz="1400" dirty="0"/>
              <a:t> </a:t>
            </a:r>
            <a:r>
              <a:rPr lang="en-US" sz="1400" dirty="0" err="1"/>
              <a:t>nối</a:t>
            </a:r>
            <a:r>
              <a:rPr lang="en-US" sz="1400" dirty="0"/>
              <a:t> </a:t>
            </a:r>
            <a:r>
              <a:rPr lang="en-US" sz="1400" dirty="0" err="1"/>
              <a:t>trong</a:t>
            </a:r>
            <a:r>
              <a:rPr lang="en-US" sz="1400" dirty="0"/>
              <a:t> </a:t>
            </a:r>
            <a:r>
              <a:rPr lang="en-US" sz="1400" dirty="0" err="1"/>
              <a:t>mùa</a:t>
            </a:r>
            <a:r>
              <a:rPr lang="en-US" sz="1400" dirty="0"/>
              <a:t> </a:t>
            </a:r>
            <a:r>
              <a:rPr lang="en-US" sz="1400" dirty="0" err="1"/>
              <a:t>cao</a:t>
            </a:r>
            <a:r>
              <a:rPr lang="en-US" sz="1400" dirty="0"/>
              <a:t> </a:t>
            </a:r>
            <a:r>
              <a:rPr lang="en-US" sz="1400" dirty="0" err="1"/>
              <a:t>điểm</a:t>
            </a:r>
            <a:r>
              <a:rPr lang="en-US" sz="1400" dirty="0"/>
              <a:t> </a:t>
            </a:r>
            <a:r>
              <a:rPr lang="en-US" sz="1400" dirty="0" err="1"/>
              <a:t>nắng</a:t>
            </a:r>
            <a:r>
              <a:rPr lang="en-US" sz="1400" dirty="0"/>
              <a:t> </a:t>
            </a:r>
            <a:r>
              <a:rPr lang="en-US" sz="1400" dirty="0" err="1"/>
              <a:t>nóng</a:t>
            </a:r>
            <a:r>
              <a:rPr lang="en-US" sz="1400" dirty="0"/>
              <a:t>.</a:t>
            </a:r>
          </a:p>
          <a:p>
            <a:pPr marL="285743" indent="-285743" algn="just" latinLnBrk="0">
              <a:buClr>
                <a:srgbClr val="FD5D00"/>
              </a:buClr>
              <a:buFont typeface="Wingdings" panose="05000000000000000000" pitchFamily="2" charset="2"/>
              <a:buChar char="ü"/>
            </a:pPr>
            <a:r>
              <a:rPr lang="en-US" sz="1400" dirty="0"/>
              <a:t>HTĐ </a:t>
            </a:r>
            <a:r>
              <a:rPr lang="en-US" sz="1400" dirty="0" err="1"/>
              <a:t>bắt</a:t>
            </a:r>
            <a:r>
              <a:rPr lang="en-US" sz="1400" dirty="0"/>
              <a:t> </a:t>
            </a:r>
            <a:r>
              <a:rPr lang="en-US" sz="1400" dirty="0" err="1"/>
              <a:t>đầu</a:t>
            </a:r>
            <a:r>
              <a:rPr lang="en-US" sz="1400" dirty="0"/>
              <a:t> </a:t>
            </a:r>
            <a:r>
              <a:rPr lang="en-US" sz="1400" dirty="0" err="1"/>
              <a:t>đối</a:t>
            </a:r>
            <a:r>
              <a:rPr lang="en-US" sz="1400" dirty="0"/>
              <a:t> </a:t>
            </a:r>
            <a:r>
              <a:rPr lang="en-US" sz="1400" dirty="0" err="1"/>
              <a:t>mặt</a:t>
            </a:r>
            <a:r>
              <a:rPr lang="en-US" sz="1400" dirty="0"/>
              <a:t> </a:t>
            </a: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thách</a:t>
            </a:r>
            <a:r>
              <a:rPr lang="en-US" sz="1400" dirty="0"/>
              <a:t> </a:t>
            </a:r>
            <a:r>
              <a:rPr lang="en-US" sz="1400" dirty="0" err="1"/>
              <a:t>thức</a:t>
            </a:r>
            <a:r>
              <a:rPr lang="en-US" sz="1400" dirty="0"/>
              <a:t> </a:t>
            </a:r>
            <a:r>
              <a:rPr lang="en-US" sz="1400" dirty="0" err="1"/>
              <a:t>mới</a:t>
            </a:r>
            <a:r>
              <a:rPr lang="en-US" sz="1400" dirty="0"/>
              <a:t> </a:t>
            </a:r>
            <a:r>
              <a:rPr lang="en-US" sz="1400" dirty="0" err="1"/>
              <a:t>khi</a:t>
            </a:r>
            <a:r>
              <a:rPr lang="en-US" sz="1400" dirty="0"/>
              <a:t> </a:t>
            </a:r>
            <a:r>
              <a:rPr lang="en-US" sz="1400" dirty="0" err="1"/>
              <a:t>vận</a:t>
            </a:r>
            <a:r>
              <a:rPr lang="en-US" sz="1400" dirty="0"/>
              <a:t> </a:t>
            </a:r>
            <a:r>
              <a:rPr lang="en-US" sz="1400" dirty="0" err="1"/>
              <a:t>hành</a:t>
            </a:r>
            <a:r>
              <a:rPr lang="en-US" sz="1400" dirty="0"/>
              <a:t>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en-US" sz="1400" dirty="0" err="1"/>
              <a:t>tỷ</a:t>
            </a:r>
            <a:r>
              <a:rPr lang="en-US" sz="1400" dirty="0"/>
              <a:t> </a:t>
            </a:r>
            <a:r>
              <a:rPr lang="en-US" sz="1400" dirty="0" err="1"/>
              <a:t>trọng</a:t>
            </a:r>
            <a:r>
              <a:rPr lang="en-US" sz="1400" dirty="0"/>
              <a:t> </a:t>
            </a:r>
            <a:r>
              <a:rPr lang="en-US" sz="1400" dirty="0" err="1"/>
              <a:t>năng</a:t>
            </a:r>
            <a:r>
              <a:rPr lang="en-US" sz="1400" dirty="0"/>
              <a:t> </a:t>
            </a:r>
            <a:r>
              <a:rPr lang="en-US" sz="1400" dirty="0" err="1"/>
              <a:t>lượng</a:t>
            </a:r>
            <a:r>
              <a:rPr lang="en-US" sz="1400" dirty="0"/>
              <a:t> </a:t>
            </a:r>
            <a:r>
              <a:rPr lang="en-US" sz="1400" dirty="0" err="1"/>
              <a:t>tái</a:t>
            </a:r>
            <a:r>
              <a:rPr lang="en-US" sz="1400" dirty="0"/>
              <a:t> </a:t>
            </a:r>
            <a:r>
              <a:rPr lang="en-US" sz="1400" dirty="0" err="1"/>
              <a:t>tạo</a:t>
            </a:r>
            <a:r>
              <a:rPr lang="en-US" sz="1400" dirty="0"/>
              <a:t> </a:t>
            </a:r>
            <a:r>
              <a:rPr lang="en-US" sz="1400" dirty="0" err="1"/>
              <a:t>tăng</a:t>
            </a:r>
            <a:r>
              <a:rPr lang="en-US" sz="1400" dirty="0"/>
              <a:t> </a:t>
            </a:r>
            <a:r>
              <a:rPr lang="en-US" sz="1400" dirty="0" err="1"/>
              <a:t>cao</a:t>
            </a:r>
            <a:r>
              <a:rPr lang="en-US" sz="1400" dirty="0"/>
              <a:t> (</a:t>
            </a:r>
            <a:r>
              <a:rPr lang="en-US" sz="1400" dirty="0" err="1"/>
              <a:t>tính</a:t>
            </a:r>
            <a:r>
              <a:rPr lang="en-US" sz="1400" dirty="0"/>
              <a:t> </a:t>
            </a:r>
            <a:r>
              <a:rPr lang="en-US" sz="1400" dirty="0" err="1"/>
              <a:t>bất</a:t>
            </a:r>
            <a:r>
              <a:rPr lang="en-US" sz="1400" dirty="0"/>
              <a:t> </a:t>
            </a:r>
            <a:r>
              <a:rPr lang="en-US" sz="1400" dirty="0" err="1"/>
              <a:t>định</a:t>
            </a:r>
            <a:r>
              <a:rPr lang="en-US" sz="1400" dirty="0"/>
              <a:t>, </a:t>
            </a:r>
            <a:r>
              <a:rPr lang="en-US" sz="1400" dirty="0" err="1"/>
              <a:t>chất</a:t>
            </a:r>
            <a:r>
              <a:rPr lang="en-US" sz="1400" dirty="0"/>
              <a:t> </a:t>
            </a:r>
            <a:r>
              <a:rPr lang="en-US" sz="1400" dirty="0" err="1"/>
              <a:t>lượng</a:t>
            </a:r>
            <a:r>
              <a:rPr lang="en-US" sz="1400" dirty="0"/>
              <a:t> </a:t>
            </a:r>
            <a:r>
              <a:rPr lang="en-US" sz="1400" dirty="0" err="1"/>
              <a:t>điện</a:t>
            </a:r>
            <a:r>
              <a:rPr lang="en-US" sz="1400" dirty="0"/>
              <a:t> </a:t>
            </a:r>
            <a:r>
              <a:rPr lang="en-US" sz="1400" dirty="0" err="1"/>
              <a:t>năng</a:t>
            </a:r>
            <a:r>
              <a:rPr lang="en-US" sz="1400" dirty="0"/>
              <a:t>, </a:t>
            </a:r>
            <a:r>
              <a:rPr lang="en-US" sz="1400" dirty="0" err="1"/>
              <a:t>quá</a:t>
            </a:r>
            <a:r>
              <a:rPr lang="en-US" sz="1400" dirty="0"/>
              <a:t> </a:t>
            </a:r>
            <a:r>
              <a:rPr lang="en-US" sz="1400" dirty="0" err="1"/>
              <a:t>tải</a:t>
            </a:r>
            <a:r>
              <a:rPr lang="en-US" sz="1400" dirty="0"/>
              <a:t>…)</a:t>
            </a:r>
            <a:endParaRPr lang="vi-VN" sz="1400" dirty="0"/>
          </a:p>
        </p:txBody>
      </p:sp>
      <p:sp>
        <p:nvSpPr>
          <p:cNvPr id="14" name="Rectangle 13"/>
          <p:cNvSpPr/>
          <p:nvPr/>
        </p:nvSpPr>
        <p:spPr>
          <a:xfrm>
            <a:off x="1285850" y="3798813"/>
            <a:ext cx="7462614" cy="103105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43" indent="-285743" algn="just" latinLnBrk="0">
              <a:spcBef>
                <a:spcPts val="600"/>
              </a:spcBef>
              <a:spcAft>
                <a:spcPts val="600"/>
              </a:spcAft>
              <a:buClr>
                <a:srgbClr val="FD5D00"/>
              </a:buClr>
              <a:buFont typeface="Wingdings" panose="05000000000000000000" pitchFamily="2" charset="2"/>
              <a:buChar char="ü"/>
            </a:pPr>
            <a:r>
              <a:rPr lang="en-US" sz="1400" dirty="0" err="1"/>
              <a:t>Nhiều</a:t>
            </a:r>
            <a:r>
              <a:rPr lang="en-US" sz="1400" dirty="0"/>
              <a:t> </a:t>
            </a:r>
            <a:r>
              <a:rPr lang="en-US" sz="1400" dirty="0" err="1"/>
              <a:t>hồ</a:t>
            </a:r>
            <a:r>
              <a:rPr lang="en-US" sz="1400" dirty="0"/>
              <a:t> </a:t>
            </a:r>
            <a:r>
              <a:rPr lang="en-US" sz="1400" dirty="0" err="1"/>
              <a:t>không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khả</a:t>
            </a:r>
            <a:r>
              <a:rPr lang="en-US" sz="1400" dirty="0"/>
              <a:t> </a:t>
            </a:r>
            <a:r>
              <a:rPr lang="en-US" sz="1400" dirty="0" err="1"/>
              <a:t>năng</a:t>
            </a:r>
            <a:r>
              <a:rPr lang="en-US" sz="1400" dirty="0"/>
              <a:t> </a:t>
            </a:r>
            <a:r>
              <a:rPr lang="en-US" sz="1400" dirty="0" err="1"/>
              <a:t>đảm</a:t>
            </a:r>
            <a:r>
              <a:rPr lang="en-US" sz="1400" dirty="0"/>
              <a:t> </a:t>
            </a:r>
            <a:r>
              <a:rPr lang="en-US" sz="1400" dirty="0" err="1"/>
              <a:t>bảo</a:t>
            </a:r>
            <a:r>
              <a:rPr lang="en-US" sz="1400" dirty="0"/>
              <a:t> </a:t>
            </a:r>
            <a:r>
              <a:rPr lang="en-US" sz="1400" dirty="0" err="1"/>
              <a:t>yêu</a:t>
            </a:r>
            <a:r>
              <a:rPr lang="en-US" sz="1400" dirty="0"/>
              <a:t> </a:t>
            </a:r>
            <a:r>
              <a:rPr lang="en-US" sz="1400" dirty="0" err="1"/>
              <a:t>cầu</a:t>
            </a:r>
            <a:r>
              <a:rPr lang="en-US" sz="1400" dirty="0"/>
              <a:t> </a:t>
            </a:r>
            <a:r>
              <a:rPr lang="en-US" sz="1400" dirty="0" err="1"/>
              <a:t>cấp</a:t>
            </a:r>
            <a:r>
              <a:rPr lang="en-US" sz="1400" dirty="0"/>
              <a:t> </a:t>
            </a:r>
            <a:r>
              <a:rPr lang="en-US" sz="1400" dirty="0" err="1"/>
              <a:t>nước</a:t>
            </a:r>
            <a:r>
              <a:rPr lang="en-US" sz="1400" dirty="0"/>
              <a:t> </a:t>
            </a:r>
            <a:r>
              <a:rPr lang="en-US" sz="1400" dirty="0" err="1"/>
              <a:t>hạ</a:t>
            </a:r>
            <a:r>
              <a:rPr lang="en-US" sz="1400" dirty="0"/>
              <a:t> du</a:t>
            </a:r>
            <a:endParaRPr lang="vi-VN" sz="1400" dirty="0"/>
          </a:p>
          <a:p>
            <a:pPr marL="742943" lvl="2" indent="-285743" algn="just" latinLnBrk="0">
              <a:buClr>
                <a:srgbClr val="FD5D00"/>
              </a:buClr>
              <a:buFont typeface="Wingdings" panose="05000000000000000000" pitchFamily="2" charset="2"/>
              <a:buChar char="ü"/>
            </a:pPr>
            <a:r>
              <a:rPr lang="vi-VN" sz="1400" dirty="0"/>
              <a:t>Tần suất 65%: Các hồ không đủ cấp nước hạ du đến cuối mùa khô: </a:t>
            </a:r>
            <a:r>
              <a:rPr lang="en-US" sz="1400" dirty="0" err="1"/>
              <a:t>Đăk</a:t>
            </a:r>
            <a:r>
              <a:rPr lang="en-US" sz="1400" dirty="0"/>
              <a:t> My 4A, </a:t>
            </a:r>
            <a:r>
              <a:rPr lang="en-US" sz="1400" dirty="0" err="1"/>
              <a:t>Đồng</a:t>
            </a:r>
            <a:r>
              <a:rPr lang="en-US" sz="1400" dirty="0"/>
              <a:t> </a:t>
            </a:r>
            <a:r>
              <a:rPr lang="en-US" sz="1400" dirty="0" err="1"/>
              <a:t>Nai</a:t>
            </a:r>
            <a:r>
              <a:rPr lang="en-US" sz="1400" dirty="0"/>
              <a:t> 3, </a:t>
            </a:r>
            <a:r>
              <a:rPr lang="en-US" sz="1400" dirty="0" err="1"/>
              <a:t>Thác</a:t>
            </a:r>
            <a:r>
              <a:rPr lang="en-US" sz="1400" dirty="0"/>
              <a:t> </a:t>
            </a:r>
            <a:r>
              <a:rPr lang="en-US" sz="1400" dirty="0" err="1"/>
              <a:t>Mơ</a:t>
            </a:r>
            <a:r>
              <a:rPr lang="en-US" sz="1400" dirty="0"/>
              <a:t>, </a:t>
            </a:r>
            <a:r>
              <a:rPr lang="en-US" sz="1400" dirty="0" err="1"/>
              <a:t>Hàm</a:t>
            </a:r>
            <a:r>
              <a:rPr lang="en-US" sz="1400" dirty="0"/>
              <a:t> </a:t>
            </a:r>
            <a:r>
              <a:rPr lang="en-US" sz="1400" dirty="0" err="1"/>
              <a:t>Thuận</a:t>
            </a:r>
            <a:r>
              <a:rPr lang="vi-VN" sz="1400" dirty="0"/>
              <a:t>.</a:t>
            </a:r>
          </a:p>
          <a:p>
            <a:pPr marL="742943" lvl="2" indent="-285743" algn="just" latinLnBrk="0">
              <a:buClr>
                <a:srgbClr val="FD5D00"/>
              </a:buClr>
              <a:buFont typeface="Wingdings" panose="05000000000000000000" pitchFamily="2" charset="2"/>
              <a:buChar char="ü"/>
            </a:pP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hồ</a:t>
            </a:r>
            <a:r>
              <a:rPr lang="en-US" sz="1400" dirty="0"/>
              <a:t> </a:t>
            </a:r>
            <a:r>
              <a:rPr lang="en-US" sz="1400" dirty="0" err="1"/>
              <a:t>đã</a:t>
            </a:r>
            <a:r>
              <a:rPr lang="en-US" sz="1400" dirty="0"/>
              <a:t> vi </a:t>
            </a:r>
            <a:r>
              <a:rPr lang="en-US" sz="1400" dirty="0" err="1"/>
              <a:t>phạm</a:t>
            </a:r>
            <a:r>
              <a:rPr lang="vi-VN" sz="1400" dirty="0"/>
              <a:t>: Kanak, Sông Tranh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7946" y="3427929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1400" dirty="0" err="1">
                <a:solidFill>
                  <a:schemeClr val="accent5"/>
                </a:solidFill>
                <a:latin typeface="+mj-lt"/>
              </a:rPr>
              <a:t>Cấp</a:t>
            </a:r>
            <a:r>
              <a:rPr lang="en-US" sz="1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+mj-lt"/>
              </a:rPr>
              <a:t>nước</a:t>
            </a:r>
            <a:r>
              <a:rPr lang="en-US" sz="1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+mj-lt"/>
              </a:rPr>
              <a:t>hạ</a:t>
            </a:r>
            <a:r>
              <a:rPr lang="en-US" sz="1400" dirty="0">
                <a:solidFill>
                  <a:schemeClr val="accent5"/>
                </a:solidFill>
                <a:latin typeface="+mj-lt"/>
              </a:rPr>
              <a:t> du </a:t>
            </a:r>
            <a:r>
              <a:rPr lang="en-US" sz="1400" dirty="0" err="1">
                <a:solidFill>
                  <a:schemeClr val="accent5"/>
                </a:solidFill>
                <a:latin typeface="+mj-lt"/>
              </a:rPr>
              <a:t>của</a:t>
            </a:r>
            <a:r>
              <a:rPr lang="en-US" sz="1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+mj-lt"/>
              </a:rPr>
              <a:t>các</a:t>
            </a:r>
            <a:r>
              <a:rPr lang="en-US" sz="1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+mj-lt"/>
              </a:rPr>
              <a:t>hồ</a:t>
            </a:r>
            <a:r>
              <a:rPr lang="en-US" sz="1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+mj-lt"/>
              </a:rPr>
              <a:t>thủy</a:t>
            </a:r>
            <a:r>
              <a:rPr lang="en-US" sz="1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+mj-lt"/>
              </a:rPr>
              <a:t>điện</a:t>
            </a:r>
            <a:r>
              <a:rPr lang="en-US" sz="1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+mj-lt"/>
              </a:rPr>
              <a:t>có</a:t>
            </a:r>
            <a:r>
              <a:rPr lang="en-US" sz="1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+mj-lt"/>
              </a:rPr>
              <a:t>mức</a:t>
            </a:r>
            <a:r>
              <a:rPr lang="en-US" sz="1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+mj-lt"/>
              </a:rPr>
              <a:t>nước</a:t>
            </a:r>
            <a:r>
              <a:rPr lang="en-US" sz="1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5"/>
                </a:solidFill>
                <a:latin typeface="+mj-lt"/>
              </a:rPr>
              <a:t>thấp</a:t>
            </a:r>
            <a:endParaRPr lang="en-US" sz="14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6" name="Picture 15" descr="Related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93" y="3476927"/>
            <a:ext cx="426146" cy="242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82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"/>
          <p:cNvSpPr txBox="1">
            <a:spLocks/>
          </p:cNvSpPr>
          <p:nvPr/>
        </p:nvSpPr>
        <p:spPr>
          <a:xfrm>
            <a:off x="1259632" y="195486"/>
            <a:ext cx="7344816" cy="437931"/>
          </a:xfrm>
          <a:prstGeom prst="rect">
            <a:avLst/>
          </a:prstGeom>
        </p:spPr>
        <p:txBody>
          <a:bodyPr/>
          <a:lstStyle>
            <a:lvl1pPr marL="0" indent="0" algn="l" defTabSz="685800" rtl="0" eaLnBrk="0" latinLnBrk="0" hangingPunct="0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557213" indent="-214313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Giải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pháp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 EVN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đảm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bảo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cung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ứng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điện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en-US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tháng</a:t>
            </a:r>
            <a:r>
              <a:rPr lang="en-US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BD6FE-A7DD-BA43-BD8B-8064BBF98FE4}"/>
              </a:ext>
            </a:extLst>
          </p:cNvPr>
          <p:cNvSpPr txBox="1"/>
          <p:nvPr/>
        </p:nvSpPr>
        <p:spPr>
          <a:xfrm>
            <a:off x="467544" y="843558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buFontTx/>
              <a:buChar char="-"/>
            </a:pP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EVN </a:t>
            </a:r>
            <a:r>
              <a:rPr lang="en-US" dirty="0" err="1"/>
              <a:t>nâng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dung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,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huy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</a:t>
            </a:r>
          </a:p>
          <a:p>
            <a:pPr marL="285750" indent="-285750" algn="just" latinLnBrk="0">
              <a:buFontTx/>
              <a:buChar char="-"/>
            </a:pP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huy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thuỷ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,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dung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khô</a:t>
            </a:r>
            <a:r>
              <a:rPr lang="en-US" dirty="0"/>
              <a:t>. </a:t>
            </a:r>
          </a:p>
          <a:p>
            <a:pPr marL="285750" indent="-285750" algn="just" latinLnBrk="0">
              <a:buFontTx/>
              <a:buChar char="-"/>
            </a:pP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huy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than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tuabin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Nam, </a:t>
            </a:r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cường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Nam.</a:t>
            </a:r>
          </a:p>
          <a:p>
            <a:pPr marL="285750" indent="-285750" algn="just" latinLnBrk="0">
              <a:buFontTx/>
              <a:buChar char="-"/>
            </a:pP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/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đảm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dung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nhiệt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dầu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tuabin</a:t>
            </a:r>
            <a:r>
              <a:rPr lang="en-US" dirty="0"/>
              <a:t> </a:t>
            </a:r>
            <a:r>
              <a:rPr lang="en-US" dirty="0" err="1"/>
              <a:t>khí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dầu</a:t>
            </a:r>
            <a:r>
              <a:rPr lang="en-US" dirty="0"/>
              <a:t>,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huy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</a:t>
            </a:r>
          </a:p>
          <a:p>
            <a:pPr marL="285750" indent="-285750" algn="just" latinLnBrk="0">
              <a:buFontTx/>
              <a:buChar char="-"/>
            </a:pP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cường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,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.</a:t>
            </a:r>
          </a:p>
          <a:p>
            <a:pPr marL="285750" indent="-285750" algn="just" latinLnBrk="0">
              <a:buFontTx/>
              <a:buChar char="-"/>
            </a:pP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ngành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(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,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thụ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276095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body" sz="quarter" idx="10"/>
          </p:nvPr>
        </p:nvSpPr>
        <p:spPr>
          <a:xfrm>
            <a:off x="2843808" y="3317431"/>
            <a:ext cx="3511114" cy="838496"/>
          </a:xfrm>
        </p:spPr>
        <p:txBody>
          <a:bodyPr anchor="t"/>
          <a:lstStyle/>
          <a:p>
            <a:r>
              <a:rPr lang="en-GB" altLang="ko-KR" sz="2400" dirty="0">
                <a:solidFill>
                  <a:schemeClr val="accent3"/>
                </a:solidFill>
              </a:rPr>
              <a:t>CẢM ƠN ĐÃ LẮNG NGHE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body" sz="quarter" idx="10"/>
          </p:nvPr>
        </p:nvSpPr>
        <p:spPr>
          <a:xfrm flipH="1">
            <a:off x="4254835" y="1149294"/>
            <a:ext cx="3402378" cy="466648"/>
          </a:xfrm>
        </p:spPr>
        <p:txBody>
          <a:bodyPr/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MỤC LỤC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  <p:sp>
        <p:nvSpPr>
          <p:cNvPr id="14" name="Shape 2"/>
          <p:cNvSpPr>
            <a:spLocks noGrp="1"/>
          </p:cNvSpPr>
          <p:nvPr>
            <p:ph type="body" sz="quarter" idx="11"/>
          </p:nvPr>
        </p:nvSpPr>
        <p:spPr>
          <a:xfrm flipH="1">
            <a:off x="3898942" y="2775477"/>
            <a:ext cx="3960440" cy="246997"/>
          </a:xfrm>
        </p:spPr>
        <p:txBody>
          <a:bodyPr/>
          <a:lstStyle/>
          <a:p>
            <a:r>
              <a:rPr lang="en-US" altLang="ko-KR" sz="1400" b="1" dirty="0">
                <a:solidFill>
                  <a:schemeClr val="accent3"/>
                </a:solidFill>
              </a:rPr>
              <a:t>01. </a:t>
            </a:r>
            <a:r>
              <a:rPr lang="en-US" altLang="ko-KR" dirty="0"/>
              <a:t>TÌNH HÌNH VẬN HÀNH ĐẾN HẾT THÁNG 05/2019</a:t>
            </a:r>
          </a:p>
          <a:p>
            <a:endParaRPr lang="en-US" altLang="ko-KR" sz="1400" dirty="0"/>
          </a:p>
          <a:p>
            <a:endParaRPr lang="en-US" altLang="ko-KR" sz="1400" dirty="0"/>
          </a:p>
        </p:txBody>
      </p:sp>
      <p:sp>
        <p:nvSpPr>
          <p:cNvPr id="16" name="Shape 5"/>
          <p:cNvSpPr>
            <a:spLocks noGrp="1"/>
          </p:cNvSpPr>
          <p:nvPr>
            <p:ph type="body" sz="quarter" idx="14"/>
          </p:nvPr>
        </p:nvSpPr>
        <p:spPr>
          <a:xfrm flipH="1">
            <a:off x="3880186" y="3242475"/>
            <a:ext cx="3932174" cy="216025"/>
          </a:xfrm>
        </p:spPr>
        <p:txBody>
          <a:bodyPr/>
          <a:lstStyle/>
          <a:p>
            <a:r>
              <a:rPr lang="en-US" altLang="ko-KR" sz="1400" b="1" dirty="0">
                <a:solidFill>
                  <a:schemeClr val="accent3"/>
                </a:solidFill>
              </a:rPr>
              <a:t>02. </a:t>
            </a:r>
            <a:r>
              <a:rPr lang="en-US" altLang="ko-KR" dirty="0"/>
              <a:t>TÌNH HÌNH CUNG ỨNG ĐIỆN CÁC THÁNG CÒN LẠI MÙA KHÔ 2019</a:t>
            </a:r>
            <a:endParaRPr lang="vi-VN" altLang="ko-KR" dirty="0"/>
          </a:p>
        </p:txBody>
      </p:sp>
    </p:spTree>
    <p:extLst>
      <p:ext uri="{BB962C8B-B14F-4D97-AF65-F5344CB8AC3E}">
        <p14:creationId xmlns:p14="http://schemas.microsoft.com/office/powerpoint/2010/main" val="55244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"/>
          <p:cNvSpPr>
            <a:spLocks noGrp="1"/>
          </p:cNvSpPr>
          <p:nvPr>
            <p:ph type="body" sz="quarter" idx="10"/>
          </p:nvPr>
        </p:nvSpPr>
        <p:spPr>
          <a:xfrm>
            <a:off x="1104628" y="102952"/>
            <a:ext cx="6923756" cy="476919"/>
          </a:xfrm>
        </p:spPr>
        <p:txBody>
          <a:bodyPr/>
          <a:lstStyle/>
          <a:p>
            <a:r>
              <a:rPr lang="en-US" sz="20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1. TÌNH HÌNH VẬN HÀNH HẾT THÁNG 5/2019 – PHỤ TẢI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118573" y="971951"/>
            <a:ext cx="0" cy="7694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0EBCE57-DB5A-2A40-BB0E-EBC5EBC276DB}"/>
              </a:ext>
            </a:extLst>
          </p:cNvPr>
          <p:cNvSpPr txBox="1"/>
          <p:nvPr/>
        </p:nvSpPr>
        <p:spPr>
          <a:xfrm>
            <a:off x="1795546" y="872780"/>
            <a:ext cx="1197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1600">
                <a:solidFill>
                  <a:schemeClr val="bg1"/>
                </a:solidFill>
              </a:rPr>
              <a:t>Phụ tải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743640" y="1272753"/>
            <a:ext cx="1592341" cy="28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A6F276-120F-204A-A1EA-94DF3EA6F38D}"/>
              </a:ext>
            </a:extLst>
          </p:cNvPr>
          <p:cNvGrpSpPr/>
          <p:nvPr/>
        </p:nvGrpSpPr>
        <p:grpSpPr>
          <a:xfrm>
            <a:off x="601828" y="981679"/>
            <a:ext cx="2523925" cy="3018042"/>
            <a:chOff x="376494" y="539348"/>
            <a:chExt cx="3204985" cy="188653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836FF9D-B3B8-0F49-947C-480725FA3D8C}"/>
                </a:ext>
              </a:extLst>
            </p:cNvPr>
            <p:cNvGrpSpPr/>
            <p:nvPr/>
          </p:nvGrpSpPr>
          <p:grpSpPr>
            <a:xfrm>
              <a:off x="404660" y="539348"/>
              <a:ext cx="3160453" cy="1097370"/>
              <a:chOff x="404660" y="539348"/>
              <a:chExt cx="3160453" cy="1097370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F311E70-5B11-E248-A626-6D8E36EC1AB9}"/>
                  </a:ext>
                </a:extLst>
              </p:cNvPr>
              <p:cNvGrpSpPr/>
              <p:nvPr/>
            </p:nvGrpSpPr>
            <p:grpSpPr>
              <a:xfrm>
                <a:off x="404660" y="539348"/>
                <a:ext cx="3040965" cy="1003189"/>
                <a:chOff x="404662" y="668356"/>
                <a:chExt cx="1672373" cy="833053"/>
              </a:xfrm>
            </p:grpSpPr>
            <p:sp>
              <p:nvSpPr>
                <p:cNvPr id="27" name="Freeform 616">
                  <a:extLst>
                    <a:ext uri="{FF2B5EF4-FFF2-40B4-BE49-F238E27FC236}">
                      <a16:creationId xmlns:a16="http://schemas.microsoft.com/office/drawing/2014/main" id="{B0BC85CB-E648-5249-B239-4A5E116A91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4662" y="668356"/>
                  <a:ext cx="1672373" cy="833053"/>
                </a:xfrm>
                <a:custGeom>
                  <a:avLst/>
                  <a:gdLst>
                    <a:gd name="T0" fmla="*/ 875 w 875"/>
                    <a:gd name="T1" fmla="*/ 452 h 452"/>
                    <a:gd name="T2" fmla="*/ 0 w 875"/>
                    <a:gd name="T3" fmla="*/ 452 h 452"/>
                    <a:gd name="T4" fmla="*/ 0 w 875"/>
                    <a:gd name="T5" fmla="*/ 177 h 452"/>
                    <a:gd name="T6" fmla="*/ 436 w 875"/>
                    <a:gd name="T7" fmla="*/ 0 h 452"/>
                    <a:gd name="T8" fmla="*/ 875 w 875"/>
                    <a:gd name="T9" fmla="*/ 177 h 452"/>
                    <a:gd name="T10" fmla="*/ 875 w 875"/>
                    <a:gd name="T11" fmla="*/ 452 h 4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75" h="452">
                      <a:moveTo>
                        <a:pt x="875" y="452"/>
                      </a:moveTo>
                      <a:lnTo>
                        <a:pt x="0" y="452"/>
                      </a:lnTo>
                      <a:lnTo>
                        <a:pt x="0" y="177"/>
                      </a:lnTo>
                      <a:lnTo>
                        <a:pt x="436" y="0"/>
                      </a:lnTo>
                      <a:lnTo>
                        <a:pt x="875" y="177"/>
                      </a:lnTo>
                      <a:lnTo>
                        <a:pt x="875" y="452"/>
                      </a:lnTo>
                      <a:close/>
                    </a:path>
                  </a:pathLst>
                </a:custGeom>
                <a:solidFill>
                  <a:srgbClr val="C00000">
                    <a:alpha val="84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723">
                  <a:extLst>
                    <a:ext uri="{FF2B5EF4-FFF2-40B4-BE49-F238E27FC236}">
                      <a16:creationId xmlns:a16="http://schemas.microsoft.com/office/drawing/2014/main" id="{0A537898-D9E3-2749-9CD2-6CF7A3C27E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281" y="1202405"/>
                  <a:ext cx="292728" cy="58738"/>
                </a:xfrm>
                <a:custGeom>
                  <a:avLst/>
                  <a:gdLst>
                    <a:gd name="T0" fmla="*/ 0 w 154"/>
                    <a:gd name="T1" fmla="*/ 37 h 37"/>
                    <a:gd name="T2" fmla="*/ 37 w 154"/>
                    <a:gd name="T3" fmla="*/ 0 h 37"/>
                    <a:gd name="T4" fmla="*/ 117 w 154"/>
                    <a:gd name="T5" fmla="*/ 0 h 37"/>
                    <a:gd name="T6" fmla="*/ 154 w 154"/>
                    <a:gd name="T7" fmla="*/ 37 h 37"/>
                    <a:gd name="T8" fmla="*/ 0 w 154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" h="37">
                      <a:moveTo>
                        <a:pt x="0" y="37"/>
                      </a:moveTo>
                      <a:lnTo>
                        <a:pt x="37" y="0"/>
                      </a:lnTo>
                      <a:lnTo>
                        <a:pt x="117" y="0"/>
                      </a:lnTo>
                      <a:lnTo>
                        <a:pt x="154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lin ang="5400000" scaled="1"/>
                  <a:tileRect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724">
                  <a:extLst>
                    <a:ext uri="{FF2B5EF4-FFF2-40B4-BE49-F238E27FC236}">
                      <a16:creationId xmlns:a16="http://schemas.microsoft.com/office/drawing/2014/main" id="{D2CCD8CC-AF59-E547-B2D6-BA76896C4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9281" y="1062702"/>
                  <a:ext cx="292728" cy="122238"/>
                </a:xfrm>
                <a:custGeom>
                  <a:avLst/>
                  <a:gdLst>
                    <a:gd name="T0" fmla="*/ 0 w 782"/>
                    <a:gd name="T1" fmla="*/ 391 h 391"/>
                    <a:gd name="T2" fmla="*/ 391 w 782"/>
                    <a:gd name="T3" fmla="*/ 0 h 391"/>
                    <a:gd name="T4" fmla="*/ 782 w 782"/>
                    <a:gd name="T5" fmla="*/ 391 h 391"/>
                    <a:gd name="T6" fmla="*/ 0 w 782"/>
                    <a:gd name="T7" fmla="*/ 391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82" h="391">
                      <a:moveTo>
                        <a:pt x="0" y="391"/>
                      </a:moveTo>
                      <a:lnTo>
                        <a:pt x="391" y="0"/>
                      </a:lnTo>
                      <a:lnTo>
                        <a:pt x="782" y="391"/>
                      </a:lnTo>
                      <a:lnTo>
                        <a:pt x="0" y="39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725">
                  <a:extLst>
                    <a:ext uri="{FF2B5EF4-FFF2-40B4-BE49-F238E27FC236}">
                      <a16:creationId xmlns:a16="http://schemas.microsoft.com/office/drawing/2014/main" id="{DBA18806-AF0C-5A4F-BF0F-60099E76D1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3579" y="1278606"/>
                  <a:ext cx="292728" cy="58738"/>
                </a:xfrm>
                <a:custGeom>
                  <a:avLst/>
                  <a:gdLst>
                    <a:gd name="T0" fmla="*/ 0 w 154"/>
                    <a:gd name="T1" fmla="*/ 37 h 37"/>
                    <a:gd name="T2" fmla="*/ 37 w 154"/>
                    <a:gd name="T3" fmla="*/ 0 h 37"/>
                    <a:gd name="T4" fmla="*/ 117 w 154"/>
                    <a:gd name="T5" fmla="*/ 0 h 37"/>
                    <a:gd name="T6" fmla="*/ 154 w 154"/>
                    <a:gd name="T7" fmla="*/ 37 h 37"/>
                    <a:gd name="T8" fmla="*/ 0 w 154"/>
                    <a:gd name="T9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" h="37">
                      <a:moveTo>
                        <a:pt x="0" y="37"/>
                      </a:moveTo>
                      <a:lnTo>
                        <a:pt x="37" y="0"/>
                      </a:lnTo>
                      <a:lnTo>
                        <a:pt x="117" y="0"/>
                      </a:lnTo>
                      <a:lnTo>
                        <a:pt x="154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C00000">
                        <a:tint val="66000"/>
                        <a:satMod val="160000"/>
                      </a:srgbClr>
                    </a:gs>
                    <a:gs pos="50000">
                      <a:srgbClr val="C00000">
                        <a:tint val="44500"/>
                        <a:satMod val="160000"/>
                      </a:srgbClr>
                    </a:gs>
                    <a:gs pos="100000">
                      <a:srgbClr val="C00000">
                        <a:tint val="23500"/>
                        <a:satMod val="160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7EC80E9-9B6F-394B-B6A9-8F0539BD9603}"/>
                  </a:ext>
                </a:extLst>
              </p:cNvPr>
              <p:cNvSpPr txBox="1"/>
              <p:nvPr/>
            </p:nvSpPr>
            <p:spPr>
              <a:xfrm>
                <a:off x="1394101" y="838314"/>
                <a:ext cx="2171012" cy="798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atinLnBrk="0"/>
                <a:r>
                  <a:rPr lang="en-US" sz="1100" dirty="0" err="1">
                    <a:solidFill>
                      <a:schemeClr val="bg1"/>
                    </a:solidFill>
                  </a:rPr>
                  <a:t>Ngày</a:t>
                </a:r>
                <a:r>
                  <a:rPr lang="en-US" sz="1100" dirty="0">
                    <a:solidFill>
                      <a:schemeClr val="bg1"/>
                    </a:solidFill>
                  </a:rPr>
                  <a:t> 20/5:</a:t>
                </a:r>
              </a:p>
              <a:p>
                <a:pPr latinLnBrk="0"/>
                <a:r>
                  <a:rPr lang="en-US" sz="1100" dirty="0" err="1">
                    <a:solidFill>
                      <a:schemeClr val="bg1"/>
                    </a:solidFill>
                  </a:rPr>
                  <a:t>Pmax</a:t>
                </a:r>
                <a:r>
                  <a:rPr lang="en-US" sz="1100" dirty="0">
                    <a:solidFill>
                      <a:schemeClr val="bg1"/>
                    </a:solidFill>
                  </a:rPr>
                  <a:t> = 36945  MW,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tăng</a:t>
                </a:r>
                <a:r>
                  <a:rPr lang="en-US" sz="1100" dirty="0">
                    <a:solidFill>
                      <a:schemeClr val="bg1"/>
                    </a:solidFill>
                  </a:rPr>
                  <a:t> 12.0% so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với</a:t>
                </a:r>
                <a:r>
                  <a:rPr lang="en-US" sz="1100" dirty="0">
                    <a:solidFill>
                      <a:schemeClr val="bg1"/>
                    </a:solidFill>
                  </a:rPr>
                  <a:t>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cùng</a:t>
                </a:r>
                <a:r>
                  <a:rPr lang="en-US" sz="1100" dirty="0">
                    <a:solidFill>
                      <a:schemeClr val="bg1"/>
                    </a:solidFill>
                  </a:rPr>
                  <a:t>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kỳ</a:t>
                </a:r>
                <a:r>
                  <a:rPr lang="en-US" sz="1100" dirty="0">
                    <a:solidFill>
                      <a:schemeClr val="bg1"/>
                    </a:solidFill>
                  </a:rPr>
                  <a:t>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năm</a:t>
                </a:r>
                <a:r>
                  <a:rPr lang="en-US" sz="1100" dirty="0">
                    <a:solidFill>
                      <a:schemeClr val="bg1"/>
                    </a:solidFill>
                  </a:rPr>
                  <a:t> 2018.</a:t>
                </a:r>
              </a:p>
              <a:p>
                <a:pPr latinLnBrk="0"/>
                <a:r>
                  <a:rPr lang="en-US" sz="1100" dirty="0">
                    <a:solidFill>
                      <a:schemeClr val="bg1"/>
                    </a:solidFill>
                  </a:rPr>
                  <a:t>Amax = 759.2 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tr.kWh</a:t>
                </a:r>
                <a:r>
                  <a:rPr lang="en-US" sz="1100" dirty="0">
                    <a:solidFill>
                      <a:schemeClr val="bg1"/>
                    </a:solidFill>
                  </a:rPr>
                  <a:t> (</a:t>
                </a:r>
                <a:r>
                  <a:rPr lang="en-US" sz="1100" dirty="0" err="1">
                    <a:solidFill>
                      <a:schemeClr val="bg1"/>
                    </a:solidFill>
                  </a:rPr>
                  <a:t>ngày</a:t>
                </a:r>
                <a:r>
                  <a:rPr lang="en-US" sz="1100" dirty="0">
                    <a:solidFill>
                      <a:schemeClr val="bg1"/>
                    </a:solidFill>
                  </a:rPr>
                  <a:t> 18/5)</a:t>
                </a:r>
              </a:p>
              <a:p>
                <a:pPr latinLnBrk="0"/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06A5F89-12B7-7D44-BF0D-BD1286A733FA}"/>
                </a:ext>
              </a:extLst>
            </p:cNvPr>
            <p:cNvSpPr/>
            <p:nvPr/>
          </p:nvSpPr>
          <p:spPr>
            <a:xfrm>
              <a:off x="404661" y="1709564"/>
              <a:ext cx="3040964" cy="71631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434B3C-A000-924D-BFE1-097CF8A3D5FA}"/>
                </a:ext>
              </a:extLst>
            </p:cNvPr>
            <p:cNvSpPr txBox="1"/>
            <p:nvPr/>
          </p:nvSpPr>
          <p:spPr>
            <a:xfrm>
              <a:off x="1279728" y="1729362"/>
              <a:ext cx="2301751" cy="692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/>
              <a:r>
                <a:rPr lang="vi-VN" sz="1100" dirty="0">
                  <a:solidFill>
                    <a:schemeClr val="bg1"/>
                  </a:solidFill>
                </a:rPr>
                <a:t>Phụ tải </a:t>
              </a:r>
              <a:r>
                <a:rPr lang="en-US" sz="1100" dirty="0">
                  <a:solidFill>
                    <a:schemeClr val="bg1"/>
                  </a:solidFill>
                </a:rPr>
                <a:t>5</a:t>
              </a:r>
              <a:r>
                <a:rPr lang="vi-VN" sz="1100" dirty="0">
                  <a:solidFill>
                    <a:schemeClr val="bg1"/>
                  </a:solidFill>
                </a:rPr>
                <a:t> tháng đầu năm 2019 đạt </a:t>
              </a:r>
              <a:r>
                <a:rPr lang="en-US" sz="1100" dirty="0">
                  <a:solidFill>
                    <a:schemeClr val="bg1"/>
                  </a:solidFill>
                </a:rPr>
                <a:t>95</a:t>
              </a:r>
              <a:r>
                <a:rPr lang="vi-VN" sz="1100" dirty="0">
                  <a:solidFill>
                    <a:schemeClr val="bg1"/>
                  </a:solidFill>
                </a:rPr>
                <a:t>.</a:t>
              </a:r>
              <a:r>
                <a:rPr lang="en-US" sz="1100" dirty="0">
                  <a:solidFill>
                    <a:schemeClr val="bg1"/>
                  </a:solidFill>
                </a:rPr>
                <a:t>72</a:t>
              </a:r>
              <a:r>
                <a:rPr lang="vi-VN" sz="1100" dirty="0">
                  <a:solidFill>
                    <a:schemeClr val="bg1"/>
                  </a:solidFill>
                </a:rPr>
                <a:t> tỷ kWh, cao hơn </a:t>
              </a:r>
              <a:r>
                <a:rPr lang="en-US" sz="1100" dirty="0">
                  <a:solidFill>
                    <a:schemeClr val="bg1"/>
                  </a:solidFill>
                </a:rPr>
                <a:t>594</a:t>
              </a:r>
              <a:r>
                <a:rPr lang="vi-VN" sz="1100" dirty="0">
                  <a:solidFill>
                    <a:schemeClr val="bg1"/>
                  </a:solidFill>
                </a:rPr>
                <a:t> tr.kWh so với KH năm (</a:t>
              </a:r>
              <a:r>
                <a:rPr lang="en-US" sz="1100" dirty="0">
                  <a:solidFill>
                    <a:schemeClr val="bg1"/>
                  </a:solidFill>
                </a:rPr>
                <a:t>95</a:t>
              </a:r>
              <a:r>
                <a:rPr lang="vi-VN" sz="1100" dirty="0">
                  <a:solidFill>
                    <a:schemeClr val="bg1"/>
                  </a:solidFill>
                </a:rPr>
                <a:t>.</a:t>
              </a:r>
              <a:r>
                <a:rPr lang="en-US" sz="1100" dirty="0">
                  <a:solidFill>
                    <a:schemeClr val="bg1"/>
                  </a:solidFill>
                </a:rPr>
                <a:t>13</a:t>
              </a:r>
              <a:r>
                <a:rPr lang="vi-VN" sz="1100" dirty="0">
                  <a:solidFill>
                    <a:schemeClr val="bg1"/>
                  </a:solidFill>
                </a:rPr>
                <a:t> tỷ kWh), tăng trưởng 1</a:t>
              </a:r>
              <a:r>
                <a:rPr lang="en-US" sz="1100" dirty="0">
                  <a:solidFill>
                    <a:schemeClr val="bg1"/>
                  </a:solidFill>
                </a:rPr>
                <a:t>0</a:t>
              </a:r>
              <a:r>
                <a:rPr lang="vi-VN" sz="1100" dirty="0">
                  <a:solidFill>
                    <a:schemeClr val="bg1"/>
                  </a:solidFill>
                </a:rPr>
                <a:t>.</a:t>
              </a:r>
              <a:r>
                <a:rPr lang="en-US" sz="1100" dirty="0">
                  <a:solidFill>
                    <a:schemeClr val="bg1"/>
                  </a:solidFill>
                </a:rPr>
                <a:t>55</a:t>
              </a:r>
              <a:r>
                <a:rPr lang="vi-VN" sz="1100" dirty="0">
                  <a:solidFill>
                    <a:schemeClr val="bg1"/>
                  </a:solidFill>
                </a:rPr>
                <a:t>% so với năm 2018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0EBCE57-DB5A-2A40-BB0E-EBC5EBC276DB}"/>
                </a:ext>
              </a:extLst>
            </p:cNvPr>
            <p:cNvSpPr txBox="1"/>
            <p:nvPr/>
          </p:nvSpPr>
          <p:spPr>
            <a:xfrm>
              <a:off x="376494" y="1844598"/>
              <a:ext cx="1030389" cy="51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latinLnBrk="0"/>
              <a:r>
                <a:rPr lang="en-US" sz="1600" dirty="0">
                  <a:solidFill>
                    <a:schemeClr val="bg1"/>
                  </a:solidFill>
                </a:rPr>
                <a:t>95.72 </a:t>
              </a:r>
              <a:r>
                <a:rPr lang="en-US" sz="1600" dirty="0" err="1">
                  <a:solidFill>
                    <a:schemeClr val="bg1"/>
                  </a:solidFill>
                </a:rPr>
                <a:t>tỷ</a:t>
              </a:r>
              <a:r>
                <a:rPr lang="en-US" sz="1600" dirty="0">
                  <a:solidFill>
                    <a:schemeClr val="bg1"/>
                  </a:solidFill>
                </a:rPr>
                <a:t> kWh</a:t>
              </a:r>
            </a:p>
          </p:txBody>
        </p:sp>
      </p:grp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18178980"/>
              </p:ext>
            </p:extLst>
          </p:nvPr>
        </p:nvGraphicFramePr>
        <p:xfrm>
          <a:off x="3849734" y="621536"/>
          <a:ext cx="4358046" cy="199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14685650"/>
              </p:ext>
            </p:extLst>
          </p:nvPr>
        </p:nvGraphicFramePr>
        <p:xfrm>
          <a:off x="3849734" y="2644621"/>
          <a:ext cx="4573982" cy="205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Line 2097">
            <a:extLst>
              <a:ext uri="{FF2B5EF4-FFF2-40B4-BE49-F238E27FC236}">
                <a16:creationId xmlns:a16="http://schemas.microsoft.com/office/drawing/2014/main" id="{C4DF2389-9B5D-0A4E-BDAF-4D90F4098F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00160" y="943085"/>
            <a:ext cx="7735" cy="3536283"/>
          </a:xfrm>
          <a:prstGeom prst="line">
            <a:avLst/>
          </a:prstGeom>
          <a:noFill/>
          <a:ln w="4763" cap="flat">
            <a:solidFill>
              <a:schemeClr val="accent4">
                <a:lumMod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097">
            <a:extLst>
              <a:ext uri="{FF2B5EF4-FFF2-40B4-BE49-F238E27FC236}">
                <a16:creationId xmlns:a16="http://schemas.microsoft.com/office/drawing/2014/main" id="{C4DF2389-9B5D-0A4E-BDAF-4D90F4098F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9734" y="2644621"/>
            <a:ext cx="4491997" cy="0"/>
          </a:xfrm>
          <a:prstGeom prst="line">
            <a:avLst/>
          </a:prstGeom>
          <a:noFill/>
          <a:ln w="4763" cap="flat">
            <a:solidFill>
              <a:schemeClr val="accent4">
                <a:lumMod val="75000"/>
              </a:schemeClr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3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F0EBCE57-DB5A-2A40-BB0E-EBC5EBC276DB}"/>
              </a:ext>
            </a:extLst>
          </p:cNvPr>
          <p:cNvSpPr txBox="1"/>
          <p:nvPr/>
        </p:nvSpPr>
        <p:spPr>
          <a:xfrm>
            <a:off x="4919134" y="2904615"/>
            <a:ext cx="1197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1600">
                <a:solidFill>
                  <a:schemeClr val="bg1"/>
                </a:solidFill>
              </a:rPr>
              <a:t>Phụ tải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228184" y="1286152"/>
            <a:ext cx="1236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919133" y="1488905"/>
            <a:ext cx="3583324" cy="1417716"/>
            <a:chOff x="1746014" y="1424704"/>
            <a:chExt cx="3583324" cy="1363070"/>
          </a:xfrm>
        </p:grpSpPr>
        <p:grpSp>
          <p:nvGrpSpPr>
            <p:cNvPr id="6" name="Group 5"/>
            <p:cNvGrpSpPr/>
            <p:nvPr/>
          </p:nvGrpSpPr>
          <p:grpSpPr>
            <a:xfrm>
              <a:off x="1847570" y="1526604"/>
              <a:ext cx="3409375" cy="1078042"/>
              <a:chOff x="1306641" y="1578660"/>
              <a:chExt cx="3409375" cy="107804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439585" y="2005169"/>
                <a:ext cx="1006475" cy="651533"/>
              </a:xfrm>
              <a:prstGeom prst="rect">
                <a:avLst/>
              </a:prstGeom>
              <a:solidFill>
                <a:srgbClr val="FFC000">
                  <a:alpha val="3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 latinLnBrk="0">
                  <a:lnSpc>
                    <a:spcPct val="112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>
                      <a:lumMod val="50000"/>
                    </a:schemeClr>
                  </a:buClr>
                </a:pPr>
                <a:r>
                  <a:rPr lang="en-GB" sz="1100" dirty="0">
                    <a:solidFill>
                      <a:schemeClr val="tx1"/>
                    </a:solidFill>
                  </a:rPr>
                  <a:t>1.1 </a:t>
                </a:r>
                <a:r>
                  <a:rPr lang="en-GB" sz="1100" dirty="0" err="1">
                    <a:solidFill>
                      <a:schemeClr val="tx1"/>
                    </a:solidFill>
                  </a:rPr>
                  <a:t>tỷ</a:t>
                </a:r>
                <a:r>
                  <a:rPr lang="en-GB" sz="1100" dirty="0">
                    <a:solidFill>
                      <a:schemeClr val="tx1"/>
                    </a:solidFill>
                  </a:rPr>
                  <a:t> kWh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18224" y="2005170"/>
                <a:ext cx="964916" cy="6515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 latinLnBrk="0">
                  <a:lnSpc>
                    <a:spcPct val="112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2">
                      <a:lumMod val="50000"/>
                    </a:schemeClr>
                  </a:buClr>
                </a:pPr>
                <a:r>
                  <a:rPr lang="en-GB" sz="1100" dirty="0">
                    <a:solidFill>
                      <a:schemeClr val="tx1"/>
                    </a:solidFill>
                  </a:rPr>
                  <a:t>1.3 </a:t>
                </a:r>
                <a:r>
                  <a:rPr lang="en-GB" sz="1100" dirty="0" err="1">
                    <a:solidFill>
                      <a:schemeClr val="tx1"/>
                    </a:solidFill>
                  </a:rPr>
                  <a:t>tỷ</a:t>
                </a:r>
                <a:r>
                  <a:rPr lang="en-GB" sz="1100" dirty="0">
                    <a:solidFill>
                      <a:schemeClr val="tx1"/>
                    </a:solidFill>
                  </a:rPr>
                  <a:t> kWh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602504" y="2005169"/>
                <a:ext cx="1059207" cy="651533"/>
              </a:xfrm>
              <a:prstGeom prst="rect">
                <a:avLst/>
              </a:prstGeom>
              <a:solidFill>
                <a:srgbClr val="00B050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lvl="1" algn="just" latinLnBrk="0">
                  <a:lnSpc>
                    <a:spcPct val="112000"/>
                  </a:lnSpc>
                  <a:buClr>
                    <a:schemeClr val="accent2">
                      <a:lumMod val="50000"/>
                    </a:schemeClr>
                  </a:buClr>
                </a:pPr>
                <a:r>
                  <a:rPr lang="en-US" sz="1150" dirty="0">
                    <a:solidFill>
                      <a:schemeClr val="tx1"/>
                    </a:solidFill>
                  </a:rPr>
                  <a:t>0.19 </a:t>
                </a:r>
                <a:r>
                  <a:rPr lang="en-US" sz="1150" dirty="0" err="1">
                    <a:solidFill>
                      <a:schemeClr val="tx1"/>
                    </a:solidFill>
                  </a:rPr>
                  <a:t>tỷ</a:t>
                </a:r>
                <a:r>
                  <a:rPr lang="en-US" sz="1150" dirty="0">
                    <a:solidFill>
                      <a:schemeClr val="tx1"/>
                    </a:solidFill>
                  </a:rPr>
                  <a:t> kWh</a:t>
                </a:r>
                <a:endParaRPr lang="vi-VN" sz="11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1306641" y="1578660"/>
                <a:ext cx="3409375" cy="306059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/>
                  <a:t>Tích</a:t>
                </a:r>
                <a:r>
                  <a:rPr lang="en-US" sz="1200" dirty="0"/>
                  <a:t> </a:t>
                </a:r>
                <a:r>
                  <a:rPr lang="en-US" sz="1200" dirty="0" err="1"/>
                  <a:t>trong</a:t>
                </a:r>
                <a:r>
                  <a:rPr lang="en-US" sz="1200" dirty="0"/>
                  <a:t> </a:t>
                </a:r>
                <a:r>
                  <a:rPr lang="en-US" sz="1200" dirty="0" err="1"/>
                  <a:t>hồ</a:t>
                </a:r>
                <a:r>
                  <a:rPr lang="en-US" sz="1200" dirty="0"/>
                  <a:t> </a:t>
                </a:r>
                <a:r>
                  <a:rPr lang="en-US" sz="1200" dirty="0" err="1"/>
                  <a:t>cuối</a:t>
                </a:r>
                <a:r>
                  <a:rPr lang="en-US" sz="1200" dirty="0"/>
                  <a:t> T5: </a:t>
                </a:r>
                <a:r>
                  <a:rPr lang="en-US" sz="1200" dirty="0" err="1"/>
                  <a:t>Quốc</a:t>
                </a:r>
                <a:r>
                  <a:rPr lang="en-US" sz="1200" dirty="0"/>
                  <a:t> </a:t>
                </a:r>
                <a:r>
                  <a:rPr lang="en-US" sz="1200" dirty="0" err="1"/>
                  <a:t>gia</a:t>
                </a:r>
                <a:r>
                  <a:rPr lang="en-US" sz="1200" dirty="0"/>
                  <a:t>: 5.24 </a:t>
                </a:r>
                <a:r>
                  <a:rPr lang="en-US" sz="1200" dirty="0" err="1"/>
                  <a:t>tỷ</a:t>
                </a:r>
                <a:r>
                  <a:rPr lang="en-US" sz="1200" dirty="0"/>
                  <a:t> kwh</a:t>
                </a: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439585" y="2381908"/>
                <a:ext cx="1006475" cy="274794"/>
              </a:xfrm>
              <a:prstGeom prst="rect">
                <a:avLst/>
              </a:prstGeom>
              <a:solidFill>
                <a:srgbClr val="FFC000">
                  <a:alpha val="8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Lato" charset="0"/>
                    <a:cs typeface="Lato" charset="0"/>
                  </a:rPr>
                  <a:t>Miền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Lato" charset="0"/>
                    <a:cs typeface="Lato" charset="0"/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Lato" charset="0"/>
                    <a:cs typeface="Lato" charset="0"/>
                  </a:rPr>
                  <a:t>Trung</a:t>
                </a:r>
                <a:endPara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Lato" charset="0"/>
                  <a:cs typeface="Lato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318224" y="2379151"/>
                <a:ext cx="960889" cy="277551"/>
              </a:xfrm>
              <a:prstGeom prst="rect">
                <a:avLst/>
              </a:prstGeom>
              <a:solidFill>
                <a:schemeClr val="tx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1200" dirty="0" err="1">
                    <a:solidFill>
                      <a:schemeClr val="bg1"/>
                    </a:solidFill>
                    <a:latin typeface="+mj-lt"/>
                    <a:ea typeface="Lato" charset="0"/>
                    <a:cs typeface="Lato" charset="0"/>
                  </a:rPr>
                  <a:t>Miền</a:t>
                </a:r>
                <a:r>
                  <a:rPr lang="en-US" sz="1200" dirty="0">
                    <a:solidFill>
                      <a:schemeClr val="bg1"/>
                    </a:solidFill>
                    <a:latin typeface="+mj-lt"/>
                    <a:ea typeface="Lato" charset="0"/>
                    <a:cs typeface="Lato" charset="0"/>
                  </a:rPr>
                  <a:t> </a:t>
                </a:r>
                <a:r>
                  <a:rPr lang="en-US" sz="1200" dirty="0" err="1">
                    <a:solidFill>
                      <a:schemeClr val="bg1"/>
                    </a:solidFill>
                    <a:latin typeface="+mj-lt"/>
                    <a:ea typeface="Lato" charset="0"/>
                    <a:cs typeface="Lato" charset="0"/>
                  </a:rPr>
                  <a:t>Bắc</a:t>
                </a:r>
                <a:endParaRPr lang="en-US" sz="1200" dirty="0">
                  <a:solidFill>
                    <a:schemeClr val="bg1"/>
                  </a:solidFill>
                  <a:latin typeface="+mj-lt"/>
                  <a:ea typeface="Lato" charset="0"/>
                  <a:cs typeface="Lato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602504" y="2370218"/>
                <a:ext cx="1059207" cy="277551"/>
              </a:xfrm>
              <a:prstGeom prst="rect">
                <a:avLst/>
              </a:prstGeom>
              <a:solidFill>
                <a:srgbClr val="00B050">
                  <a:alpha val="8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Miền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Nam</a:t>
                </a:r>
                <a:endParaRPr lang="en-GB" sz="12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746014" y="1424704"/>
              <a:ext cx="3583324" cy="13630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349401" y="1134225"/>
            <a:ext cx="3910423" cy="41088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lvl="1" defTabSz="488938" eaLnBrk="0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vi-VN" sz="1150" u="sng" dirty="0"/>
              <a:t>Sản lượng thủy điện theo nước về</a:t>
            </a:r>
            <a:r>
              <a:rPr lang="en-US" sz="1150" dirty="0"/>
              <a:t> </a:t>
            </a:r>
            <a:r>
              <a:rPr lang="en-US" sz="1150" dirty="0" err="1"/>
              <a:t>trên</a:t>
            </a:r>
            <a:r>
              <a:rPr lang="en-US" sz="1150" dirty="0"/>
              <a:t> </a:t>
            </a:r>
            <a:r>
              <a:rPr lang="en-US" sz="1150" dirty="0" err="1"/>
              <a:t>Quốc</a:t>
            </a:r>
            <a:r>
              <a:rPr lang="en-US" sz="1150" dirty="0"/>
              <a:t> </a:t>
            </a:r>
            <a:r>
              <a:rPr lang="en-US" sz="1150" dirty="0" err="1"/>
              <a:t>gia</a:t>
            </a:r>
            <a:r>
              <a:rPr lang="en-US" sz="1150" dirty="0"/>
              <a:t> </a:t>
            </a:r>
            <a:r>
              <a:rPr lang="vi-VN" sz="1150" dirty="0"/>
              <a:t>đạt </a:t>
            </a:r>
            <a:r>
              <a:rPr lang="en-US" sz="1150" dirty="0"/>
              <a:t>13.89</a:t>
            </a:r>
            <a:r>
              <a:rPr lang="vi-VN" sz="1150" dirty="0"/>
              <a:t> tỷ kWh, cao hơn KH năm </a:t>
            </a:r>
            <a:r>
              <a:rPr lang="en-US" sz="1150" dirty="0"/>
              <a:t>2.54</a:t>
            </a:r>
            <a:r>
              <a:rPr lang="vi-VN" sz="1150" dirty="0"/>
              <a:t> t</a:t>
            </a:r>
            <a:r>
              <a:rPr lang="en-US" sz="1150" dirty="0"/>
              <a:t>ỷ </a:t>
            </a:r>
            <a:r>
              <a:rPr lang="vi-VN" sz="1150" dirty="0"/>
              <a:t>kWh.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807792" y="1726812"/>
            <a:ext cx="1592341" cy="28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470763" y="1552500"/>
            <a:ext cx="1369030" cy="1811338"/>
          </a:xfrm>
          <a:prstGeom prst="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latinLnBrk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en-US" sz="1100" dirty="0" err="1">
                <a:solidFill>
                  <a:schemeClr val="tx1"/>
                </a:solidFill>
              </a:rPr>
              <a:t>Đa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số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các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hồ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miền</a:t>
            </a:r>
            <a:r>
              <a:rPr lang="en-US" sz="1100" dirty="0">
                <a:solidFill>
                  <a:schemeClr val="tx1"/>
                </a:solidFill>
              </a:rPr>
              <a:t> Trung </a:t>
            </a:r>
            <a:r>
              <a:rPr lang="en-US" sz="1100" dirty="0" err="1">
                <a:solidFill>
                  <a:schemeClr val="tx1"/>
                </a:solidFill>
              </a:rPr>
              <a:t>và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Tây</a:t>
            </a:r>
            <a:r>
              <a:rPr lang="en-US" sz="1100" dirty="0">
                <a:solidFill>
                  <a:schemeClr val="tx1"/>
                </a:solidFill>
              </a:rPr>
              <a:t> Nguyên </a:t>
            </a:r>
            <a:r>
              <a:rPr lang="en-US" sz="1100" dirty="0" err="1">
                <a:solidFill>
                  <a:schemeClr val="tx1"/>
                </a:solidFill>
              </a:rPr>
              <a:t>lưu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lượng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nước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về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kém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dirty="0" err="1">
                <a:solidFill>
                  <a:schemeClr val="tx1"/>
                </a:solidFill>
              </a:rPr>
              <a:t>thấp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hơn</a:t>
            </a:r>
            <a:r>
              <a:rPr lang="en-US" sz="1100" dirty="0">
                <a:solidFill>
                  <a:schemeClr val="tx1"/>
                </a:solidFill>
              </a:rPr>
              <a:t> TBNN, </a:t>
            </a:r>
            <a:r>
              <a:rPr lang="en-US" sz="1100" dirty="0" err="1">
                <a:solidFill>
                  <a:schemeClr val="tx1"/>
                </a:solidFill>
              </a:rPr>
              <a:t>tần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suất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nhiều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hồ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đạt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mức</a:t>
            </a:r>
            <a:r>
              <a:rPr lang="en-US" sz="1100" dirty="0">
                <a:solidFill>
                  <a:schemeClr val="tx1"/>
                </a:solidFill>
              </a:rPr>
              <a:t> 80-90%.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470763" y="3089043"/>
            <a:ext cx="1369030" cy="282188"/>
          </a:xfrm>
          <a:prstGeom prst="rect">
            <a:avLst/>
          </a:prstGeom>
          <a:solidFill>
            <a:srgbClr val="FFC00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</a:rPr>
              <a:t>Miền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</a:rPr>
              <a:t>Trung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a typeface="Lato" charset="0"/>
              <a:cs typeface="Lato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49402" y="1564692"/>
            <a:ext cx="964916" cy="17991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latinLnBrk="0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en-US" sz="1100" dirty="0">
                <a:solidFill>
                  <a:schemeClr val="tx1"/>
                </a:solidFill>
              </a:rPr>
              <a:t>T</a:t>
            </a:r>
            <a:r>
              <a:rPr lang="vi-VN" sz="1100" dirty="0">
                <a:solidFill>
                  <a:schemeClr val="tx1"/>
                </a:solidFill>
              </a:rPr>
              <a:t>ương đối tốt</a:t>
            </a:r>
            <a:r>
              <a:rPr lang="en-US" sz="1100" dirty="0">
                <a:solidFill>
                  <a:schemeClr val="tx1"/>
                </a:solidFill>
              </a:rPr>
              <a:t>, </a:t>
            </a:r>
            <a:r>
              <a:rPr lang="en-US" sz="1100" dirty="0" err="1">
                <a:solidFill>
                  <a:schemeClr val="tx1"/>
                </a:solidFill>
              </a:rPr>
              <a:t>tương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đương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với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trung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bình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nhiều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năm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49402" y="3086286"/>
            <a:ext cx="960889" cy="277551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200" dirty="0" err="1">
                <a:solidFill>
                  <a:schemeClr val="bg1"/>
                </a:solidFill>
                <a:latin typeface="+mj-lt"/>
                <a:ea typeface="Lato" charset="0"/>
                <a:cs typeface="Lato" charset="0"/>
              </a:rPr>
              <a:t>Miền</a:t>
            </a:r>
            <a:r>
              <a:rPr lang="en-US" sz="1200" dirty="0">
                <a:solidFill>
                  <a:schemeClr val="bg1"/>
                </a:solidFill>
                <a:latin typeface="+mj-lt"/>
                <a:ea typeface="Lato" charset="0"/>
                <a:cs typeface="Lato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+mj-lt"/>
                <a:ea typeface="Lato" charset="0"/>
                <a:cs typeface="Lato" charset="0"/>
              </a:rPr>
              <a:t>Bắc</a:t>
            </a:r>
            <a:endParaRPr lang="en-US" sz="1200" dirty="0">
              <a:solidFill>
                <a:schemeClr val="bg1"/>
              </a:solidFill>
              <a:latin typeface="+mj-lt"/>
              <a:ea typeface="Lato" charset="0"/>
              <a:cs typeface="Lato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996238" y="1544598"/>
            <a:ext cx="1287730" cy="1819239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algn="just" latinLnBrk="0">
              <a:lnSpc>
                <a:spcPct val="112000"/>
              </a:lnSpc>
              <a:buClr>
                <a:schemeClr val="accent2">
                  <a:lumMod val="50000"/>
                </a:schemeClr>
              </a:buClr>
            </a:pPr>
            <a:r>
              <a:rPr lang="vi-VN" sz="1100" dirty="0">
                <a:solidFill>
                  <a:schemeClr val="tx1"/>
                </a:solidFill>
              </a:rPr>
              <a:t>Miền Nam</a:t>
            </a:r>
            <a:r>
              <a:rPr lang="en-US" sz="1100" dirty="0">
                <a:solidFill>
                  <a:schemeClr val="tx1"/>
                </a:solidFill>
              </a:rPr>
              <a:t>: </a:t>
            </a:r>
            <a:r>
              <a:rPr lang="en-US" sz="1100" dirty="0" err="1">
                <a:solidFill>
                  <a:schemeClr val="tx1"/>
                </a:solidFill>
              </a:rPr>
              <a:t>Đa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số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các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hồ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lớn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có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lưu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lượng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nước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về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kém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err="1">
                <a:solidFill>
                  <a:schemeClr val="tx1"/>
                </a:solidFill>
              </a:rPr>
              <a:t>hơn</a:t>
            </a:r>
            <a:r>
              <a:rPr lang="en-US" sz="1100" dirty="0">
                <a:solidFill>
                  <a:schemeClr val="tx1"/>
                </a:solidFill>
              </a:rPr>
              <a:t> TBNN.</a:t>
            </a:r>
            <a:endParaRPr lang="vi-VN" sz="1150" dirty="0"/>
          </a:p>
        </p:txBody>
      </p:sp>
      <p:sp>
        <p:nvSpPr>
          <p:cNvPr id="57" name="Rectangle 56"/>
          <p:cNvSpPr/>
          <p:nvPr/>
        </p:nvSpPr>
        <p:spPr>
          <a:xfrm>
            <a:off x="2996238" y="3086286"/>
            <a:ext cx="1287730" cy="277551"/>
          </a:xfrm>
          <a:prstGeom prst="rect">
            <a:avLst/>
          </a:prstGeom>
          <a:solidFill>
            <a:srgbClr val="00B05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Miền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Nam</a:t>
            </a:r>
            <a:endParaRPr lang="en-GB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4318785" y="1394848"/>
            <a:ext cx="565531" cy="3305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>
            <a:extLst>
              <a:ext uri="{FF2B5EF4-FFF2-40B4-BE49-F238E27FC236}">
                <a16:creationId xmlns:a16="http://schemas.microsoft.com/office/drawing/2014/main" id="{63958653-3718-8147-897B-0C7E5876A059}"/>
              </a:ext>
            </a:extLst>
          </p:cNvPr>
          <p:cNvSpPr/>
          <p:nvPr/>
        </p:nvSpPr>
        <p:spPr>
          <a:xfrm>
            <a:off x="4836062" y="3368804"/>
            <a:ext cx="4056418" cy="319609"/>
          </a:xfrm>
          <a:custGeom>
            <a:avLst/>
            <a:gdLst>
              <a:gd name="connsiteX0" fmla="*/ 95112 w 570663"/>
              <a:gd name="connsiteY0" fmla="*/ 0 h 5752820"/>
              <a:gd name="connsiteX1" fmla="*/ 475551 w 570663"/>
              <a:gd name="connsiteY1" fmla="*/ 0 h 5752820"/>
              <a:gd name="connsiteX2" fmla="*/ 570663 w 570663"/>
              <a:gd name="connsiteY2" fmla="*/ 95112 h 5752820"/>
              <a:gd name="connsiteX3" fmla="*/ 570663 w 570663"/>
              <a:gd name="connsiteY3" fmla="*/ 5752820 h 5752820"/>
              <a:gd name="connsiteX4" fmla="*/ 570663 w 570663"/>
              <a:gd name="connsiteY4" fmla="*/ 5752820 h 5752820"/>
              <a:gd name="connsiteX5" fmla="*/ 0 w 570663"/>
              <a:gd name="connsiteY5" fmla="*/ 5752820 h 5752820"/>
              <a:gd name="connsiteX6" fmla="*/ 0 w 570663"/>
              <a:gd name="connsiteY6" fmla="*/ 5752820 h 5752820"/>
              <a:gd name="connsiteX7" fmla="*/ 0 w 570663"/>
              <a:gd name="connsiteY7" fmla="*/ 95112 h 5752820"/>
              <a:gd name="connsiteX8" fmla="*/ 95112 w 570663"/>
              <a:gd name="connsiteY8" fmla="*/ 0 h 575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0663" h="5752820">
                <a:moveTo>
                  <a:pt x="570663" y="958822"/>
                </a:moveTo>
                <a:lnTo>
                  <a:pt x="570663" y="4793998"/>
                </a:lnTo>
                <a:cubicBezTo>
                  <a:pt x="570663" y="5323539"/>
                  <a:pt x="566439" y="5752815"/>
                  <a:pt x="561228" y="5752815"/>
                </a:cubicBezTo>
                <a:lnTo>
                  <a:pt x="0" y="5752815"/>
                </a:lnTo>
                <a:lnTo>
                  <a:pt x="0" y="5752815"/>
                </a:lnTo>
                <a:lnTo>
                  <a:pt x="0" y="5"/>
                </a:lnTo>
                <a:lnTo>
                  <a:pt x="0" y="5"/>
                </a:lnTo>
                <a:lnTo>
                  <a:pt x="561228" y="5"/>
                </a:lnTo>
                <a:cubicBezTo>
                  <a:pt x="566439" y="5"/>
                  <a:pt x="570663" y="429281"/>
                  <a:pt x="570663" y="958822"/>
                </a:cubicBezTo>
                <a:close/>
              </a:path>
            </a:pathLst>
          </a:custGeom>
          <a:ln w="19050">
            <a:solidFill>
              <a:schemeClr val="tx2"/>
            </a:solidFill>
          </a:ln>
        </p:spPr>
        <p:style>
          <a:lnRef idx="2">
            <a:schemeClr val="accent5">
              <a:shade val="80000"/>
              <a:hueOff val="561043"/>
              <a:satOff val="-64436"/>
              <a:lumOff val="31877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8233" tIns="34842" rIns="34842" bIns="34843" numCol="1" spcCol="1270" anchor="ctr" anchorCtr="0">
            <a:noAutofit/>
          </a:bodyPr>
          <a:lstStyle/>
          <a:p>
            <a:pPr marL="0" lvl="1" defTabSz="488938" eaLnBrk="0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150" dirty="0"/>
              <a:t>               </a:t>
            </a:r>
            <a:r>
              <a:rPr lang="vi-VN" sz="1150" dirty="0"/>
              <a:t>Sản lượng thủy điện khai thác </a:t>
            </a:r>
            <a:r>
              <a:rPr lang="en-US" sz="1150" dirty="0" err="1"/>
              <a:t>đạt</a:t>
            </a:r>
            <a:r>
              <a:rPr lang="vi-VN" sz="1150" dirty="0"/>
              <a:t> </a:t>
            </a:r>
            <a:r>
              <a:rPr lang="en-US" sz="1150" dirty="0"/>
              <a:t>23.6</a:t>
            </a:r>
            <a:r>
              <a:rPr lang="vi-VN" sz="1150" dirty="0"/>
              <a:t> tỷ</a:t>
            </a:r>
            <a:r>
              <a:rPr lang="en-US" sz="1150" dirty="0"/>
              <a:t> </a:t>
            </a:r>
            <a:r>
              <a:rPr lang="vi-VN" sz="1150" dirty="0"/>
              <a:t>kWh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0188" y="3291864"/>
            <a:ext cx="474071" cy="474071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>
            <a:off x="4358247" y="2966250"/>
            <a:ext cx="522747" cy="3429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7173253" y="2953394"/>
            <a:ext cx="423083" cy="3786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223259" y="736520"/>
            <a:ext cx="8539228" cy="3060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THỦY VĂN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0066" y="4036766"/>
            <a:ext cx="8562421" cy="6740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lvl="1" defTabSz="488938" eaLnBrk="0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dirty="0" err="1"/>
              <a:t>Như</a:t>
            </a:r>
            <a:r>
              <a:rPr lang="en-US" sz="1400" dirty="0"/>
              <a:t> </a:t>
            </a:r>
            <a:r>
              <a:rPr lang="en-US" sz="1400" dirty="0" err="1"/>
              <a:t>vậy</a:t>
            </a:r>
            <a:r>
              <a:rPr lang="en-US" sz="1400" dirty="0"/>
              <a:t> </a:t>
            </a:r>
            <a:r>
              <a:rPr lang="en-US" sz="1400" dirty="0" err="1"/>
              <a:t>mặc</a:t>
            </a:r>
            <a:r>
              <a:rPr lang="en-US" sz="1400" dirty="0"/>
              <a:t> </a:t>
            </a:r>
            <a:r>
              <a:rPr lang="en-US" sz="1400" dirty="0" err="1"/>
              <a:t>dù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kế</a:t>
            </a:r>
            <a:r>
              <a:rPr lang="en-US" sz="1400" dirty="0"/>
              <a:t> </a:t>
            </a:r>
            <a:r>
              <a:rPr lang="en-US" sz="1400" dirty="0" err="1"/>
              <a:t>hoạch</a:t>
            </a:r>
            <a:r>
              <a:rPr lang="en-US" sz="1400" dirty="0"/>
              <a:t> </a:t>
            </a:r>
            <a:r>
              <a:rPr lang="en-US" sz="1400" dirty="0" err="1"/>
              <a:t>điều</a:t>
            </a:r>
            <a:r>
              <a:rPr lang="en-US" sz="1400" dirty="0"/>
              <a:t> </a:t>
            </a:r>
            <a:r>
              <a:rPr lang="en-US" sz="1400" dirty="0" err="1"/>
              <a:t>tiết</a:t>
            </a:r>
            <a:r>
              <a:rPr lang="en-US" sz="1400" dirty="0"/>
              <a:t> </a:t>
            </a:r>
            <a:r>
              <a:rPr lang="en-US" sz="1400" dirty="0" err="1"/>
              <a:t>sử</a:t>
            </a:r>
            <a:r>
              <a:rPr lang="en-US" sz="1400" dirty="0"/>
              <a:t> </a:t>
            </a:r>
            <a:r>
              <a:rPr lang="en-US" sz="1400" dirty="0" err="1"/>
              <a:t>dụng</a:t>
            </a:r>
            <a:r>
              <a:rPr lang="en-US" sz="1400" dirty="0"/>
              <a:t> </a:t>
            </a:r>
            <a:r>
              <a:rPr lang="en-US" sz="1400" dirty="0" err="1"/>
              <a:t>tiết</a:t>
            </a:r>
            <a:r>
              <a:rPr lang="en-US" sz="1400" dirty="0"/>
              <a:t> </a:t>
            </a:r>
            <a:r>
              <a:rPr lang="en-US" sz="1400" dirty="0" err="1"/>
              <a:t>kiệm</a:t>
            </a:r>
            <a:r>
              <a:rPr lang="en-US" sz="1400" dirty="0"/>
              <a:t> </a:t>
            </a:r>
            <a:r>
              <a:rPr lang="en-US" sz="1400" dirty="0" err="1"/>
              <a:t>từ</a:t>
            </a:r>
            <a:r>
              <a:rPr lang="en-US" sz="1400" dirty="0"/>
              <a:t> </a:t>
            </a:r>
            <a:r>
              <a:rPr lang="en-US" sz="1400" dirty="0" err="1"/>
              <a:t>đầu</a:t>
            </a:r>
            <a:r>
              <a:rPr lang="en-US" sz="1400" dirty="0"/>
              <a:t> </a:t>
            </a:r>
            <a:r>
              <a:rPr lang="en-US" sz="1400" dirty="0" err="1"/>
              <a:t>năm</a:t>
            </a:r>
            <a:r>
              <a:rPr lang="en-US" sz="1400" dirty="0"/>
              <a:t> 2019, </a:t>
            </a:r>
            <a:r>
              <a:rPr lang="en-US" sz="1400" dirty="0" err="1"/>
              <a:t>tuy</a:t>
            </a:r>
            <a:r>
              <a:rPr lang="en-US" sz="1400" dirty="0"/>
              <a:t> </a:t>
            </a:r>
            <a:r>
              <a:rPr lang="en-US" sz="1400" dirty="0" err="1"/>
              <a:t>nhiên</a:t>
            </a:r>
            <a:r>
              <a:rPr lang="en-US" sz="1400" dirty="0"/>
              <a:t> do </a:t>
            </a:r>
            <a:r>
              <a:rPr lang="en-US" sz="1400" dirty="0" err="1"/>
              <a:t>lưu</a:t>
            </a:r>
            <a:r>
              <a:rPr lang="en-US" sz="1400" dirty="0"/>
              <a:t> </a:t>
            </a:r>
            <a:r>
              <a:rPr lang="en-US" sz="1400" dirty="0" err="1"/>
              <a:t>lượng</a:t>
            </a:r>
            <a:r>
              <a:rPr lang="en-US" sz="1400" dirty="0"/>
              <a:t> </a:t>
            </a:r>
            <a:r>
              <a:rPr lang="en-US" sz="1400" dirty="0" err="1"/>
              <a:t>nước</a:t>
            </a:r>
            <a:r>
              <a:rPr lang="en-US" sz="1400" dirty="0"/>
              <a:t> </a:t>
            </a:r>
            <a:r>
              <a:rPr lang="en-US" sz="1400" dirty="0" err="1"/>
              <a:t>về</a:t>
            </a:r>
            <a:r>
              <a:rPr lang="en-US" sz="1400" dirty="0"/>
              <a:t> </a:t>
            </a:r>
            <a:r>
              <a:rPr lang="en-US" sz="1400" dirty="0" err="1"/>
              <a:t>các</a:t>
            </a:r>
            <a:r>
              <a:rPr lang="en-US" sz="1400" dirty="0"/>
              <a:t> </a:t>
            </a:r>
            <a:r>
              <a:rPr lang="en-US" sz="1400" dirty="0" err="1"/>
              <a:t>hồ</a:t>
            </a:r>
            <a:r>
              <a:rPr lang="en-US" sz="1400" dirty="0"/>
              <a:t> </a:t>
            </a:r>
            <a:r>
              <a:rPr lang="en-US" sz="1400" dirty="0" err="1"/>
              <a:t>miền</a:t>
            </a:r>
            <a:r>
              <a:rPr lang="en-US" sz="1400" dirty="0"/>
              <a:t> Trung, </a:t>
            </a:r>
            <a:r>
              <a:rPr lang="en-US" sz="1400" dirty="0" err="1"/>
              <a:t>miền</a:t>
            </a:r>
            <a:r>
              <a:rPr lang="en-US" sz="1400" dirty="0"/>
              <a:t> Nam </a:t>
            </a:r>
            <a:r>
              <a:rPr lang="en-US" sz="1400" dirty="0" err="1"/>
              <a:t>rất</a:t>
            </a:r>
            <a:r>
              <a:rPr lang="en-US" sz="1400" dirty="0"/>
              <a:t> </a:t>
            </a:r>
            <a:r>
              <a:rPr lang="en-US" sz="1400" dirty="0" err="1"/>
              <a:t>thấp</a:t>
            </a:r>
            <a:r>
              <a:rPr lang="en-US" sz="1400" dirty="0"/>
              <a:t>, </a:t>
            </a:r>
            <a:r>
              <a:rPr lang="en-US" sz="1400" dirty="0" err="1"/>
              <a:t>đến</a:t>
            </a:r>
            <a:r>
              <a:rPr lang="en-US" sz="1400" dirty="0"/>
              <a:t> </a:t>
            </a:r>
            <a:r>
              <a:rPr lang="en-US" sz="1400" dirty="0" err="1"/>
              <a:t>thời</a:t>
            </a:r>
            <a:r>
              <a:rPr lang="en-US" sz="1400" dirty="0"/>
              <a:t> </a:t>
            </a:r>
            <a:r>
              <a:rPr lang="en-US" sz="1400" dirty="0" err="1"/>
              <a:t>điểm</a:t>
            </a:r>
            <a:r>
              <a:rPr lang="en-US" sz="1400" dirty="0"/>
              <a:t> </a:t>
            </a:r>
            <a:r>
              <a:rPr lang="en-US" sz="1400" dirty="0" err="1"/>
              <a:t>hiện</a:t>
            </a:r>
            <a:r>
              <a:rPr lang="en-US" sz="1400" dirty="0"/>
              <a:t> </a:t>
            </a:r>
            <a:r>
              <a:rPr lang="en-US" sz="1400" dirty="0" err="1"/>
              <a:t>tại</a:t>
            </a:r>
            <a:r>
              <a:rPr lang="en-US" sz="1400" dirty="0"/>
              <a:t> </a:t>
            </a:r>
            <a:r>
              <a:rPr lang="en-US" sz="1400" dirty="0" err="1"/>
              <a:t>sản</a:t>
            </a:r>
            <a:r>
              <a:rPr lang="en-US" sz="1400" dirty="0"/>
              <a:t> </a:t>
            </a:r>
            <a:r>
              <a:rPr lang="en-US" sz="1400" dirty="0" err="1"/>
              <a:t>lượng</a:t>
            </a:r>
            <a:r>
              <a:rPr lang="en-US" sz="1400" dirty="0"/>
              <a:t> </a:t>
            </a:r>
            <a:r>
              <a:rPr lang="en-US" sz="1400" dirty="0" err="1"/>
              <a:t>thủy</a:t>
            </a:r>
            <a:r>
              <a:rPr lang="en-US" sz="1400" dirty="0"/>
              <a:t> </a:t>
            </a:r>
            <a:r>
              <a:rPr lang="en-US" sz="1400" dirty="0" err="1"/>
              <a:t>điện</a:t>
            </a:r>
            <a:r>
              <a:rPr lang="en-US" sz="1400" dirty="0"/>
              <a:t> </a:t>
            </a:r>
            <a:r>
              <a:rPr lang="en-US" sz="1400" dirty="0" err="1"/>
              <a:t>tích</a:t>
            </a:r>
            <a:r>
              <a:rPr lang="en-US" sz="1400" dirty="0"/>
              <a:t> </a:t>
            </a:r>
            <a:r>
              <a:rPr lang="en-US" sz="1400" dirty="0" err="1"/>
              <a:t>trong</a:t>
            </a:r>
            <a:r>
              <a:rPr lang="en-US" sz="1400" dirty="0"/>
              <a:t> </a:t>
            </a:r>
            <a:r>
              <a:rPr lang="en-US" sz="1400" dirty="0" err="1"/>
              <a:t>hồ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2 </a:t>
            </a:r>
            <a:r>
              <a:rPr lang="en-US" sz="1400" dirty="0" err="1"/>
              <a:t>miền</a:t>
            </a:r>
            <a:r>
              <a:rPr lang="en-US" sz="1400" dirty="0"/>
              <a:t> </a:t>
            </a:r>
            <a:r>
              <a:rPr lang="en-US" sz="1400" dirty="0" err="1"/>
              <a:t>chỉ</a:t>
            </a:r>
            <a:r>
              <a:rPr lang="en-US" sz="1400" dirty="0"/>
              <a:t> </a:t>
            </a:r>
            <a:r>
              <a:rPr lang="en-US" sz="1400" dirty="0" err="1"/>
              <a:t>khoảng</a:t>
            </a:r>
            <a:r>
              <a:rPr lang="en-US" sz="1400" dirty="0"/>
              <a:t> 1.3 </a:t>
            </a:r>
            <a:r>
              <a:rPr lang="en-US" sz="1400" dirty="0" err="1"/>
              <a:t>tỷ</a:t>
            </a:r>
            <a:r>
              <a:rPr lang="en-US" sz="1400" dirty="0"/>
              <a:t> kWh, </a:t>
            </a:r>
            <a:r>
              <a:rPr lang="en-US" sz="1400" dirty="0" err="1"/>
              <a:t>tương</a:t>
            </a:r>
            <a:r>
              <a:rPr lang="en-US" sz="1400" dirty="0"/>
              <a:t> </a:t>
            </a:r>
            <a:r>
              <a:rPr lang="en-US" sz="1400" dirty="0" err="1"/>
              <a:t>đương</a:t>
            </a:r>
            <a:r>
              <a:rPr lang="en-US" sz="1400" dirty="0"/>
              <a:t> </a:t>
            </a:r>
            <a:r>
              <a:rPr lang="en-US" sz="1400" dirty="0" err="1"/>
              <a:t>tổng</a:t>
            </a:r>
            <a:r>
              <a:rPr lang="en-US" sz="1400" dirty="0"/>
              <a:t> </a:t>
            </a:r>
            <a:r>
              <a:rPr lang="en-US" sz="1400" dirty="0" err="1"/>
              <a:t>phụ</a:t>
            </a:r>
            <a:r>
              <a:rPr lang="en-US" sz="1400" dirty="0"/>
              <a:t> </a:t>
            </a:r>
            <a:r>
              <a:rPr lang="en-US" sz="1400" dirty="0" err="1"/>
              <a:t>tải</a:t>
            </a:r>
            <a:r>
              <a:rPr lang="en-US" sz="1400" dirty="0"/>
              <a:t> </a:t>
            </a:r>
            <a:r>
              <a:rPr lang="en-US" sz="1400" dirty="0" err="1"/>
              <a:t>Toàn</a:t>
            </a:r>
            <a:r>
              <a:rPr lang="en-US" sz="1400" dirty="0"/>
              <a:t> </a:t>
            </a:r>
            <a:r>
              <a:rPr lang="en-US" sz="1400" dirty="0" err="1"/>
              <a:t>quốc</a:t>
            </a:r>
            <a:r>
              <a:rPr lang="en-US" sz="1400" dirty="0"/>
              <a:t> </a:t>
            </a:r>
            <a:r>
              <a:rPr lang="en-US" sz="1400" dirty="0" err="1"/>
              <a:t>trong</a:t>
            </a:r>
            <a:r>
              <a:rPr lang="en-US" sz="1400" dirty="0"/>
              <a:t> 2 </a:t>
            </a:r>
            <a:r>
              <a:rPr lang="en-US" sz="1400" dirty="0" err="1"/>
              <a:t>ngày</a:t>
            </a:r>
            <a:r>
              <a:rPr lang="en-US" sz="1400" dirty="0"/>
              <a:t> </a:t>
            </a:r>
            <a:r>
              <a:rPr lang="en-US" sz="1400" dirty="0" err="1"/>
              <a:t>làm</a:t>
            </a:r>
            <a:r>
              <a:rPr lang="en-US" sz="1400" dirty="0"/>
              <a:t> </a:t>
            </a:r>
            <a:r>
              <a:rPr lang="en-US" sz="1400" dirty="0" err="1"/>
              <a:t>việc</a:t>
            </a:r>
            <a:r>
              <a:rPr lang="en-US" sz="1400" dirty="0"/>
              <a:t>.</a:t>
            </a:r>
            <a:endParaRPr lang="vi-VN" sz="1400" dirty="0"/>
          </a:p>
        </p:txBody>
      </p:sp>
      <p:sp>
        <p:nvSpPr>
          <p:cNvPr id="31" name="Shape 1"/>
          <p:cNvSpPr>
            <a:spLocks noGrp="1"/>
          </p:cNvSpPr>
          <p:nvPr>
            <p:ph type="body" sz="quarter" idx="10"/>
          </p:nvPr>
        </p:nvSpPr>
        <p:spPr>
          <a:xfrm>
            <a:off x="1104628" y="102952"/>
            <a:ext cx="5555604" cy="476919"/>
          </a:xfrm>
        </p:spPr>
        <p:txBody>
          <a:bodyPr/>
          <a:lstStyle/>
          <a:p>
            <a:r>
              <a:rPr lang="en-US" sz="20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1. TÌNH HÌNH VẬN HÀNH HẾT THÁNG 5/2019</a:t>
            </a:r>
          </a:p>
        </p:txBody>
      </p:sp>
    </p:spTree>
    <p:extLst>
      <p:ext uri="{BB962C8B-B14F-4D97-AF65-F5344CB8AC3E}">
        <p14:creationId xmlns:p14="http://schemas.microsoft.com/office/powerpoint/2010/main" val="33788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223259" y="736520"/>
            <a:ext cx="8539228" cy="3060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HUY ĐỘNG NHIỆT ĐIỆN DẦU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0066" y="1110286"/>
            <a:ext cx="8562421" cy="247452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lvl="1" indent="-285750" algn="just" defTabSz="488938" eaLnBrk="0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2400" dirty="0"/>
              <a:t>Do an </a:t>
            </a:r>
            <a:r>
              <a:rPr lang="en-US" sz="2400" dirty="0" err="1"/>
              <a:t>ninh</a:t>
            </a:r>
            <a:r>
              <a:rPr lang="en-US" sz="2400" dirty="0"/>
              <a:t> </a:t>
            </a:r>
            <a:r>
              <a:rPr lang="en-US" sz="2400" dirty="0" err="1"/>
              <a:t>cung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giảm</a:t>
            </a:r>
            <a:r>
              <a:rPr lang="en-US" sz="2400" dirty="0"/>
              <a:t> </a:t>
            </a:r>
            <a:r>
              <a:rPr lang="en-US" sz="2400" dirty="0" err="1"/>
              <a:t>thấp</a:t>
            </a:r>
            <a:r>
              <a:rPr lang="en-US" sz="2400" dirty="0"/>
              <a:t>,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huy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dầu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tháng</a:t>
            </a:r>
            <a:r>
              <a:rPr lang="en-US" sz="2400" dirty="0"/>
              <a:t> 4/2019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ứng</a:t>
            </a:r>
            <a:r>
              <a:rPr lang="en-US" sz="2400" dirty="0"/>
              <a:t> </a:t>
            </a:r>
            <a:r>
              <a:rPr lang="en-US" sz="2400" dirty="0" err="1"/>
              <a:t>nhu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phụ</a:t>
            </a:r>
            <a:r>
              <a:rPr lang="en-US" sz="2400" dirty="0"/>
              <a:t> </a:t>
            </a:r>
            <a:r>
              <a:rPr lang="en-US" sz="2400" dirty="0" err="1"/>
              <a:t>tải</a:t>
            </a:r>
            <a:r>
              <a:rPr lang="en-US" sz="2400" dirty="0"/>
              <a:t> (TBK </a:t>
            </a:r>
            <a:r>
              <a:rPr lang="en-US" sz="2400" dirty="0" err="1"/>
              <a:t>Cà</a:t>
            </a:r>
            <a:r>
              <a:rPr lang="en-US" sz="2400" dirty="0"/>
              <a:t> Mau </a:t>
            </a:r>
            <a:r>
              <a:rPr lang="en-US" sz="2400" dirty="0" err="1"/>
              <a:t>chuyển</a:t>
            </a:r>
            <a:r>
              <a:rPr lang="en-US" sz="2400" dirty="0"/>
              <a:t> DO, ST Ô </a:t>
            </a:r>
            <a:r>
              <a:rPr lang="en-US" sz="2400" dirty="0" err="1"/>
              <a:t>Môn</a:t>
            </a:r>
            <a:r>
              <a:rPr lang="en-US" sz="2400" dirty="0"/>
              <a:t>, GT </a:t>
            </a:r>
            <a:r>
              <a:rPr lang="en-US" sz="2400" dirty="0" err="1"/>
              <a:t>Thủ</a:t>
            </a:r>
            <a:r>
              <a:rPr lang="en-US" sz="2400" dirty="0"/>
              <a:t> </a:t>
            </a:r>
            <a:r>
              <a:rPr lang="en-US" sz="2400" dirty="0" err="1"/>
              <a:t>Đức</a:t>
            </a:r>
            <a:r>
              <a:rPr lang="en-US" sz="2400" dirty="0"/>
              <a:t>, GT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).</a:t>
            </a:r>
          </a:p>
          <a:p>
            <a:pPr marL="285750" lvl="1" indent="-285750" algn="just" defTabSz="488938" eaLnBrk="0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dầu</a:t>
            </a:r>
            <a:r>
              <a:rPr lang="en-US" sz="2400" dirty="0"/>
              <a:t> </a:t>
            </a:r>
            <a:r>
              <a:rPr lang="en-US" sz="2400" dirty="0" err="1"/>
              <a:t>huy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194 </a:t>
            </a:r>
            <a:r>
              <a:rPr lang="en-US" sz="2400" dirty="0" err="1">
                <a:solidFill>
                  <a:srgbClr val="FF0000"/>
                </a:solidFill>
              </a:rPr>
              <a:t>triệu</a:t>
            </a:r>
            <a:r>
              <a:rPr lang="en-US" sz="2400" dirty="0">
                <a:solidFill>
                  <a:srgbClr val="FF0000"/>
                </a:solidFill>
              </a:rPr>
              <a:t> kWh</a:t>
            </a:r>
            <a:r>
              <a:rPr lang="en-US" sz="2400" dirty="0"/>
              <a:t>.</a:t>
            </a:r>
          </a:p>
          <a:p>
            <a:pPr marL="285750" lvl="1" indent="-285750" algn="just" defTabSz="488938" eaLnBrk="0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vi-VN" sz="2000" dirty="0"/>
          </a:p>
        </p:txBody>
      </p:sp>
      <p:sp>
        <p:nvSpPr>
          <p:cNvPr id="6" name="Shape 1"/>
          <p:cNvSpPr>
            <a:spLocks noGrp="1"/>
          </p:cNvSpPr>
          <p:nvPr>
            <p:ph type="body" sz="quarter" idx="10"/>
          </p:nvPr>
        </p:nvSpPr>
        <p:spPr>
          <a:xfrm>
            <a:off x="1104628" y="102952"/>
            <a:ext cx="5555604" cy="476919"/>
          </a:xfrm>
        </p:spPr>
        <p:txBody>
          <a:bodyPr/>
          <a:lstStyle/>
          <a:p>
            <a:r>
              <a:rPr lang="en-US" sz="20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1. TÌNH HÌNH VẬN HÀNH HẾT THÁNG 5/2019</a:t>
            </a:r>
          </a:p>
        </p:txBody>
      </p:sp>
    </p:spTree>
    <p:extLst>
      <p:ext uri="{BB962C8B-B14F-4D97-AF65-F5344CB8AC3E}">
        <p14:creationId xmlns:p14="http://schemas.microsoft.com/office/powerpoint/2010/main" val="3973297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>
            <a:spLocks noGrp="1"/>
          </p:cNvSpPr>
          <p:nvPr>
            <p:ph type="body" sz="quarter" idx="10"/>
          </p:nvPr>
        </p:nvSpPr>
        <p:spPr>
          <a:xfrm>
            <a:off x="1104628" y="102952"/>
            <a:ext cx="5555604" cy="476919"/>
          </a:xfrm>
        </p:spPr>
        <p:txBody>
          <a:bodyPr/>
          <a:lstStyle/>
          <a:p>
            <a:r>
              <a:rPr lang="en-US" sz="20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1. TÌNH HÌNH VẬN HÀNH HẾT THÁNG 5/2019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43558"/>
            <a:ext cx="5059140" cy="387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086948" y="2217735"/>
            <a:ext cx="2845092" cy="553400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" idx="3"/>
          </p:cNvCxnSpPr>
          <p:nvPr/>
        </p:nvCxnSpPr>
        <p:spPr>
          <a:xfrm>
            <a:off x="2095692" y="1479724"/>
            <a:ext cx="4835924" cy="91269"/>
          </a:xfrm>
          <a:prstGeom prst="straightConnector1">
            <a:avLst/>
          </a:prstGeom>
          <a:ln w="19050">
            <a:solidFill>
              <a:srgbClr val="00B05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080" y="1329683"/>
            <a:ext cx="1709612" cy="3000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atinLnBrk="0"/>
            <a:r>
              <a:rPr lang="en-US" sz="1350" dirty="0" err="1"/>
              <a:t>Pmax</a:t>
            </a:r>
            <a:r>
              <a:rPr lang="en-US" sz="1350" dirty="0"/>
              <a:t> ~ 28000 MW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336" y="2600388"/>
            <a:ext cx="1709612" cy="30008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atinLnBrk="0"/>
            <a:r>
              <a:rPr lang="en-US" sz="1350" dirty="0" err="1"/>
              <a:t>Pmin</a:t>
            </a:r>
            <a:r>
              <a:rPr lang="en-US" sz="1350" dirty="0"/>
              <a:t> ~ 17500 MW </a:t>
            </a:r>
          </a:p>
        </p:txBody>
      </p:sp>
    </p:spTree>
    <p:extLst>
      <p:ext uri="{BB962C8B-B14F-4D97-AF65-F5344CB8AC3E}">
        <p14:creationId xmlns:p14="http://schemas.microsoft.com/office/powerpoint/2010/main" val="3796374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>
            <a:spLocks noGrp="1"/>
          </p:cNvSpPr>
          <p:nvPr>
            <p:ph type="body" sz="quarter" idx="10"/>
          </p:nvPr>
        </p:nvSpPr>
        <p:spPr>
          <a:xfrm>
            <a:off x="1104628" y="102952"/>
            <a:ext cx="5555604" cy="476919"/>
          </a:xfrm>
        </p:spPr>
        <p:txBody>
          <a:bodyPr/>
          <a:lstStyle/>
          <a:p>
            <a:r>
              <a:rPr lang="en-US" sz="20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1. TÌNH HÌNH VẬN HÀNH HẾT THÁNG 5/2019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71549"/>
            <a:ext cx="8928992" cy="386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0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223259" y="736520"/>
            <a:ext cx="8539228" cy="3060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TỔNG HỢP TÌNH HÌNH CUNG ỨNG ĐIỆN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00066" y="1110286"/>
            <a:ext cx="8562421" cy="32778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lvl="1" indent="-285750" algn="just" defTabSz="488938" eaLnBrk="0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2000" dirty="0" err="1"/>
              <a:t>Mặc</a:t>
            </a:r>
            <a:r>
              <a:rPr lang="en-US" sz="2000" dirty="0"/>
              <a:t> </a:t>
            </a:r>
            <a:r>
              <a:rPr lang="en-US" sz="2000" dirty="0" err="1"/>
              <a:t>dù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yếu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gây</a:t>
            </a:r>
            <a:r>
              <a:rPr lang="en-US" sz="2000" dirty="0"/>
              <a:t> </a:t>
            </a:r>
            <a:r>
              <a:rPr lang="en-US" sz="2000" dirty="0" err="1"/>
              <a:t>bất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kéo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(</a:t>
            </a:r>
            <a:r>
              <a:rPr lang="en-US" sz="2000" dirty="0" err="1"/>
              <a:t>nhu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tải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, </a:t>
            </a:r>
            <a:r>
              <a:rPr lang="en-US" sz="2000" dirty="0" err="1"/>
              <a:t>lưu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miền</a:t>
            </a:r>
            <a:r>
              <a:rPr lang="en-US" sz="2000" dirty="0"/>
              <a:t> Trung &amp; </a:t>
            </a:r>
            <a:r>
              <a:rPr lang="en-US" sz="2000" dirty="0" err="1"/>
              <a:t>miền</a:t>
            </a:r>
            <a:r>
              <a:rPr lang="en-US" sz="2000" dirty="0"/>
              <a:t> Nam </a:t>
            </a:r>
            <a:r>
              <a:rPr lang="en-US" sz="2000" dirty="0" err="1"/>
              <a:t>thấp</a:t>
            </a:r>
            <a:r>
              <a:rPr lang="en-US" sz="2000" dirty="0"/>
              <a:t>, </a:t>
            </a:r>
            <a:r>
              <a:rPr lang="en-US" sz="2000" dirty="0" err="1"/>
              <a:t>khả</a:t>
            </a:r>
            <a:r>
              <a:rPr lang="en-US" sz="2000" dirty="0"/>
              <a:t> </a:t>
            </a:r>
            <a:r>
              <a:rPr lang="en-US" sz="2000" dirty="0" err="1"/>
              <a:t>cung</a:t>
            </a:r>
            <a:r>
              <a:rPr lang="en-US" sz="2000" dirty="0"/>
              <a:t> </a:t>
            </a:r>
            <a:r>
              <a:rPr lang="en-US" sz="2000" dirty="0" err="1"/>
              <a:t>cung</a:t>
            </a:r>
            <a:r>
              <a:rPr lang="en-US" sz="2000" dirty="0"/>
              <a:t> </a:t>
            </a:r>
            <a:r>
              <a:rPr lang="en-US" sz="2000" dirty="0" err="1"/>
              <a:t>cấp</a:t>
            </a:r>
            <a:r>
              <a:rPr lang="en-US" sz="2000" dirty="0"/>
              <a:t> than/</a:t>
            </a:r>
            <a:r>
              <a:rPr lang="en-US" sz="2000" dirty="0" err="1"/>
              <a:t>khí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đảm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nhu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…), </a:t>
            </a:r>
            <a:r>
              <a:rPr lang="en-US" sz="2000" dirty="0" err="1"/>
              <a:t>tuy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nỗ</a:t>
            </a:r>
            <a:r>
              <a:rPr lang="en-US" sz="2000" dirty="0"/>
              <a:t> </a:t>
            </a:r>
            <a:r>
              <a:rPr lang="en-US" sz="2000" dirty="0" err="1"/>
              <a:t>lực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EVN,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vẫn</a:t>
            </a:r>
            <a:r>
              <a:rPr lang="en-US" sz="2000" dirty="0"/>
              <a:t> </a:t>
            </a:r>
            <a:r>
              <a:rPr lang="en-US" sz="2000" dirty="0" err="1"/>
              <a:t>đang</a:t>
            </a:r>
            <a:r>
              <a:rPr lang="en-US" sz="2000" dirty="0"/>
              <a:t> </a:t>
            </a:r>
            <a:r>
              <a:rPr lang="en-US" sz="2000" dirty="0" err="1"/>
              <a:t>đảm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cung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nền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, </a:t>
            </a:r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biệt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giai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qua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mùa</a:t>
            </a:r>
            <a:r>
              <a:rPr lang="en-US" sz="2000" dirty="0"/>
              <a:t> </a:t>
            </a:r>
            <a:r>
              <a:rPr lang="en-US" sz="2000" dirty="0" err="1"/>
              <a:t>khô</a:t>
            </a:r>
            <a:r>
              <a:rPr lang="en-US" sz="2000" dirty="0"/>
              <a:t>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biệt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.</a:t>
            </a:r>
          </a:p>
          <a:p>
            <a:pPr marL="285750" lvl="1" indent="-285750" algn="just" defTabSz="488938" eaLnBrk="0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vi-VN" sz="2000" dirty="0"/>
              <a:t>Đảm bảo cung cấp nước cho nhu cầu sử dụng phía hạ du của các địa phương trong đó có đổ ải Đông Xuân 2018 – 2019</a:t>
            </a:r>
            <a:endParaRPr lang="en-US" sz="2000" dirty="0"/>
          </a:p>
          <a:p>
            <a:pPr marL="285750" lvl="1" indent="-285750" algn="just" defTabSz="488938" eaLnBrk="0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sz="2000" dirty="0" err="1"/>
              <a:t>Hỗ</a:t>
            </a:r>
            <a:r>
              <a:rPr lang="en-US" sz="2000" dirty="0"/>
              <a:t> </a:t>
            </a:r>
            <a:r>
              <a:rPr lang="en-US" sz="2000" dirty="0" err="1"/>
              <a:t>trợ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dự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đóng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47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máy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/>
              <a:t> 2300 </a:t>
            </a:r>
            <a:r>
              <a:rPr lang="en-US" sz="2000" dirty="0"/>
              <a:t>MW.</a:t>
            </a:r>
          </a:p>
          <a:p>
            <a:pPr marL="285750" lvl="1" indent="-285750" algn="just" defTabSz="488938" eaLnBrk="0" latinLnBrk="0" hangingPunct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endParaRPr lang="vi-VN" sz="2000" dirty="0"/>
          </a:p>
        </p:txBody>
      </p:sp>
      <p:sp>
        <p:nvSpPr>
          <p:cNvPr id="6" name="Shape 1"/>
          <p:cNvSpPr>
            <a:spLocks noGrp="1"/>
          </p:cNvSpPr>
          <p:nvPr>
            <p:ph type="body" sz="quarter" idx="10"/>
          </p:nvPr>
        </p:nvSpPr>
        <p:spPr>
          <a:xfrm>
            <a:off x="1104628" y="102952"/>
            <a:ext cx="5555604" cy="476919"/>
          </a:xfrm>
        </p:spPr>
        <p:txBody>
          <a:bodyPr/>
          <a:lstStyle/>
          <a:p>
            <a:r>
              <a:rPr lang="en-US" sz="20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1. TÌNH HÌNH VẬN HÀNH HẾT THÁNG 5/2019</a:t>
            </a:r>
          </a:p>
        </p:txBody>
      </p:sp>
    </p:spTree>
    <p:extLst>
      <p:ext uri="{BB962C8B-B14F-4D97-AF65-F5344CB8AC3E}">
        <p14:creationId xmlns:p14="http://schemas.microsoft.com/office/powerpoint/2010/main" val="31251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"/>
          <p:cNvSpPr>
            <a:spLocks noGrp="1"/>
          </p:cNvSpPr>
          <p:nvPr>
            <p:ph type="body" sz="quarter" idx="10"/>
          </p:nvPr>
        </p:nvSpPr>
        <p:spPr>
          <a:xfrm>
            <a:off x="337516" y="123478"/>
            <a:ext cx="8424936" cy="476919"/>
          </a:xfrm>
        </p:spPr>
        <p:txBody>
          <a:bodyPr/>
          <a:lstStyle/>
          <a:p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2. KHVH CÁC THÁNG CÒN LẠI 2019 – LƯU Ý CHÍNH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28034426"/>
              </p:ext>
            </p:extLst>
          </p:nvPr>
        </p:nvGraphicFramePr>
        <p:xfrm>
          <a:off x="1325466" y="987575"/>
          <a:ext cx="6449037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146221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1d28aa3f833217854a7b8a8627821c1213ab0"/>
</p:tagLst>
</file>

<file path=ppt/theme/theme1.xml><?xml version="1.0" encoding="utf-8"?>
<a:theme xmlns:a="http://schemas.openxmlformats.org/drawingml/2006/main" name="Offic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BB2FB"/>
      </a:accent1>
      <a:accent2>
        <a:srgbClr val="05ADFF"/>
      </a:accent2>
      <a:accent3>
        <a:srgbClr val="008CD0"/>
      </a:accent3>
      <a:accent4>
        <a:srgbClr val="006698"/>
      </a:accent4>
      <a:accent5>
        <a:srgbClr val="005077"/>
      </a:accent5>
      <a:accent6>
        <a:srgbClr val="005CD3"/>
      </a:accent6>
      <a:hlink>
        <a:srgbClr val="0000FF"/>
      </a:hlink>
      <a:folHlink>
        <a:srgbClr val="80008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latinLnBrk="0">
          <a:defRPr sz="135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19935</TotalTime>
  <Words>1785</Words>
  <Application>Microsoft Macintosh PowerPoint</Application>
  <PresentationFormat>On-screen Show (16:9)</PresentationFormat>
  <Paragraphs>142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Lato</vt:lpstr>
      <vt:lpstr>Tahoma</vt:lpstr>
      <vt:lpstr>Times New Roman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VP-NLDC</dc:creator>
  <cp:lastModifiedBy>Microsoft Office User</cp:lastModifiedBy>
  <cp:revision>1671</cp:revision>
  <cp:lastPrinted>2018-09-20T01:51:11Z</cp:lastPrinted>
  <dcterms:created xsi:type="dcterms:W3CDTF">2014-02-18T09:33:50Z</dcterms:created>
  <dcterms:modified xsi:type="dcterms:W3CDTF">2019-05-31T03:57:17Z</dcterms:modified>
</cp:coreProperties>
</file>