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57" r:id="rId3"/>
    <p:sldId id="259" r:id="rId4"/>
    <p:sldId id="260" r:id="rId5"/>
    <p:sldId id="261" r:id="rId6"/>
    <p:sldId id="264"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6" autoAdjust="0"/>
  </p:normalViewPr>
  <p:slideViewPr>
    <p:cSldViewPr>
      <p:cViewPr varScale="1">
        <p:scale>
          <a:sx n="92" d="100"/>
          <a:sy n="92" d="100"/>
        </p:scale>
        <p:origin x="21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67C5C-1579-4994-A615-C956741DF7A3}"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1DBBF20F-D7C4-48D6-935C-8B1B6350EAB3}">
      <dgm:prSet phldrT="[Text]" custT="1"/>
      <dgm:spPr/>
      <dgm:t>
        <a:bodyPr/>
        <a:lstStyle/>
        <a:p>
          <a:r>
            <a:rPr lang="en-US" sz="2000" b="1">
              <a:latin typeface="Times New Roman" pitchFamily="18" charset="0"/>
              <a:ea typeface="Tahoma" panose="020B0604030504040204" pitchFamily="34" charset="0"/>
              <a:cs typeface="Times New Roman" pitchFamily="18" charset="0"/>
            </a:rPr>
            <a:t>GIẢI PHÁP TỔNG THỂ</a:t>
          </a:r>
        </a:p>
        <a:p>
          <a:r>
            <a:rPr lang="en-US" sz="2000" b="1">
              <a:latin typeface="Times New Roman" pitchFamily="18" charset="0"/>
              <a:ea typeface="Tahoma" panose="020B0604030504040204" pitchFamily="34" charset="0"/>
              <a:cs typeface="Times New Roman" pitchFamily="18" charset="0"/>
            </a:rPr>
            <a:t> TIẾT KIỆM ĐIỆN</a:t>
          </a:r>
        </a:p>
      </dgm:t>
    </dgm:pt>
    <dgm:pt modelId="{12417E13-62FD-44EA-A65C-852EC6A929E0}" type="parTrans" cxnId="{3138432E-C2C7-4746-A5D8-2B92BCE1C051}">
      <dgm:prSet/>
      <dgm:spPr/>
      <dgm:t>
        <a:bodyPr/>
        <a:lstStyle/>
        <a:p>
          <a:endParaRPr lang="en-US"/>
        </a:p>
      </dgm:t>
    </dgm:pt>
    <dgm:pt modelId="{17131D1D-8D47-4478-86C8-81344647AABC}" type="sibTrans" cxnId="{3138432E-C2C7-4746-A5D8-2B92BCE1C051}">
      <dgm:prSet/>
      <dgm:spPr/>
      <dgm:t>
        <a:bodyPr/>
        <a:lstStyle/>
        <a:p>
          <a:endParaRPr lang="en-US"/>
        </a:p>
      </dgm:t>
    </dgm:pt>
    <dgm:pt modelId="{251D58EF-346B-4365-9DA7-421A9A1FB8BA}">
      <dgm:prSet phldrT="[Text]" custT="1"/>
      <dgm:spPr/>
      <dgm:t>
        <a:bodyPr/>
        <a:lstStyle/>
        <a:p>
          <a:r>
            <a:rPr lang="en-US" sz="2000" b="1">
              <a:latin typeface="Times New Roman" panose="02020603050405020304" pitchFamily="18" charset="0"/>
              <a:cs typeface="Times New Roman" panose="02020603050405020304" pitchFamily="18" charset="0"/>
            </a:rPr>
            <a:t>THAY ĐỔI HÀNH VI</a:t>
          </a:r>
        </a:p>
        <a:p>
          <a:r>
            <a:rPr lang="en-US" sz="2000" b="1">
              <a:latin typeface="Times New Roman" panose="02020603050405020304" pitchFamily="18" charset="0"/>
              <a:cs typeface="Times New Roman" panose="02020603050405020304" pitchFamily="18" charset="0"/>
            </a:rPr>
            <a:t>SỬ DỤNG ĐIỆN</a:t>
          </a:r>
        </a:p>
      </dgm:t>
    </dgm:pt>
    <dgm:pt modelId="{44B0905B-B54B-46AE-AB01-1611CD7C02E0}" type="parTrans" cxnId="{806177D2-DB6C-43D6-94A6-EA8BAF3B073A}">
      <dgm:prSet/>
      <dgm:spPr/>
      <dgm:t>
        <a:bodyPr/>
        <a:lstStyle/>
        <a:p>
          <a:endParaRPr lang="en-US"/>
        </a:p>
      </dgm:t>
    </dgm:pt>
    <dgm:pt modelId="{A7276E63-83B0-4957-AEA4-B292974AF595}" type="sibTrans" cxnId="{806177D2-DB6C-43D6-94A6-EA8BAF3B073A}">
      <dgm:prSet/>
      <dgm:spPr/>
      <dgm:t>
        <a:bodyPr/>
        <a:lstStyle/>
        <a:p>
          <a:endParaRPr lang="en-US"/>
        </a:p>
      </dgm:t>
    </dgm:pt>
    <dgm:pt modelId="{150F48F6-9710-4EB2-B882-C7582B9449C9}">
      <dgm:prSet phldrT="[Text]" custT="1"/>
      <dgm:spPr/>
      <dgm:t>
        <a:bodyPr/>
        <a:lstStyle/>
        <a:p>
          <a:r>
            <a:rPr lang="en-US" sz="2000" b="1">
              <a:latin typeface="Times New Roman" pitchFamily="18" charset="0"/>
              <a:ea typeface="Tahoma" panose="020B0604030504040204" pitchFamily="34" charset="0"/>
              <a:cs typeface="Times New Roman" pitchFamily="18" charset="0"/>
            </a:rPr>
            <a:t>ĐẦU TƯ, LỰA CHỌN</a:t>
          </a:r>
        </a:p>
        <a:p>
          <a:r>
            <a:rPr lang="en-US" sz="2000" b="1">
              <a:latin typeface="Times New Roman" pitchFamily="18" charset="0"/>
              <a:ea typeface="Tahoma" panose="020B0604030504040204" pitchFamily="34" charset="0"/>
              <a:cs typeface="Times New Roman" pitchFamily="18" charset="0"/>
            </a:rPr>
            <a:t>SẢN PHẨM</a:t>
          </a:r>
        </a:p>
      </dgm:t>
    </dgm:pt>
    <dgm:pt modelId="{4F517626-75F6-447E-9BF0-23B477501E58}" type="parTrans" cxnId="{F4D1AC2B-7CFE-4452-8CC3-B6AFBE0E6AC1}">
      <dgm:prSet/>
      <dgm:spPr/>
      <dgm:t>
        <a:bodyPr/>
        <a:lstStyle/>
        <a:p>
          <a:endParaRPr lang="en-US"/>
        </a:p>
      </dgm:t>
    </dgm:pt>
    <dgm:pt modelId="{3388A336-3BA8-4515-952B-DC0EDEE39ACE}" type="sibTrans" cxnId="{F4D1AC2B-7CFE-4452-8CC3-B6AFBE0E6AC1}">
      <dgm:prSet/>
      <dgm:spPr/>
      <dgm:t>
        <a:bodyPr/>
        <a:lstStyle/>
        <a:p>
          <a:endParaRPr lang="en-US"/>
        </a:p>
      </dgm:t>
    </dgm:pt>
    <dgm:pt modelId="{82D1C93E-465B-454D-A0F6-4D5D200E8B23}" type="pres">
      <dgm:prSet presAssocID="{00B67C5C-1579-4994-A615-C956741DF7A3}" presName="Name0" presStyleCnt="0">
        <dgm:presLayoutVars>
          <dgm:chMax val="1"/>
          <dgm:chPref val="1"/>
          <dgm:dir/>
          <dgm:animOne val="branch"/>
          <dgm:animLvl val="lvl"/>
        </dgm:presLayoutVars>
      </dgm:prSet>
      <dgm:spPr/>
    </dgm:pt>
    <dgm:pt modelId="{4D406061-3F55-4874-A606-DB471800D619}" type="pres">
      <dgm:prSet presAssocID="{1DBBF20F-D7C4-48D6-935C-8B1B6350EAB3}" presName="singleCycle" presStyleCnt="0"/>
      <dgm:spPr/>
    </dgm:pt>
    <dgm:pt modelId="{EABA3108-0100-43D3-AC6D-C6EF764594A1}" type="pres">
      <dgm:prSet presAssocID="{1DBBF20F-D7C4-48D6-935C-8B1B6350EAB3}" presName="singleCenter" presStyleLbl="node1" presStyleIdx="0" presStyleCnt="3" custScaleX="217360" custScaleY="65521" custLinFactNeighborX="-2002" custLinFactNeighborY="-31206">
        <dgm:presLayoutVars>
          <dgm:chMax val="7"/>
          <dgm:chPref val="7"/>
        </dgm:presLayoutVars>
      </dgm:prSet>
      <dgm:spPr/>
    </dgm:pt>
    <dgm:pt modelId="{FAC8A2BD-5F5B-4F1B-8402-10F52899213C}" type="pres">
      <dgm:prSet presAssocID="{44B0905B-B54B-46AE-AB01-1611CD7C02E0}" presName="Name56" presStyleLbl="parChTrans1D2" presStyleIdx="0" presStyleCnt="2"/>
      <dgm:spPr/>
    </dgm:pt>
    <dgm:pt modelId="{DB7C6986-FC29-4CB4-A8EF-5D53131D715C}" type="pres">
      <dgm:prSet presAssocID="{251D58EF-346B-4365-9DA7-421A9A1FB8BA}" presName="text0" presStyleLbl="node1" presStyleIdx="1" presStyleCnt="3" custScaleX="280419" custScaleY="72739" custRadScaleRad="107607" custRadScaleInc="114405">
        <dgm:presLayoutVars>
          <dgm:bulletEnabled val="1"/>
        </dgm:presLayoutVars>
      </dgm:prSet>
      <dgm:spPr/>
    </dgm:pt>
    <dgm:pt modelId="{9C71F33E-BEB7-4D0D-BA84-FD0F8A8E34B2}" type="pres">
      <dgm:prSet presAssocID="{4F517626-75F6-447E-9BF0-23B477501E58}" presName="Name56" presStyleLbl="parChTrans1D2" presStyleIdx="1" presStyleCnt="2"/>
      <dgm:spPr/>
    </dgm:pt>
    <dgm:pt modelId="{D1683565-83DF-4AE2-8684-71D42C03D1A3}" type="pres">
      <dgm:prSet presAssocID="{150F48F6-9710-4EB2-B882-C7582B9449C9}" presName="text0" presStyleLbl="node1" presStyleIdx="2" presStyleCnt="3" custScaleX="313219" custScaleY="78829" custRadScaleRad="88030" custRadScaleInc="81159">
        <dgm:presLayoutVars>
          <dgm:bulletEnabled val="1"/>
        </dgm:presLayoutVars>
      </dgm:prSet>
      <dgm:spPr/>
    </dgm:pt>
  </dgm:ptLst>
  <dgm:cxnLst>
    <dgm:cxn modelId="{EFF6571B-29D2-49E6-BB7F-08A4A01FF720}" type="presOf" srcId="{4F517626-75F6-447E-9BF0-23B477501E58}" destId="{9C71F33E-BEB7-4D0D-BA84-FD0F8A8E34B2}" srcOrd="0" destOrd="0" presId="urn:microsoft.com/office/officeart/2008/layout/RadialCluster"/>
    <dgm:cxn modelId="{F4D1AC2B-7CFE-4452-8CC3-B6AFBE0E6AC1}" srcId="{1DBBF20F-D7C4-48D6-935C-8B1B6350EAB3}" destId="{150F48F6-9710-4EB2-B882-C7582B9449C9}" srcOrd="1" destOrd="0" parTransId="{4F517626-75F6-447E-9BF0-23B477501E58}" sibTransId="{3388A336-3BA8-4515-952B-DC0EDEE39ACE}"/>
    <dgm:cxn modelId="{3138432E-C2C7-4746-A5D8-2B92BCE1C051}" srcId="{00B67C5C-1579-4994-A615-C956741DF7A3}" destId="{1DBBF20F-D7C4-48D6-935C-8B1B6350EAB3}" srcOrd="0" destOrd="0" parTransId="{12417E13-62FD-44EA-A65C-852EC6A929E0}" sibTransId="{17131D1D-8D47-4478-86C8-81344647AABC}"/>
    <dgm:cxn modelId="{7B28D837-3600-49D5-A9F3-BD8C8B1158A0}" type="presOf" srcId="{1DBBF20F-D7C4-48D6-935C-8B1B6350EAB3}" destId="{EABA3108-0100-43D3-AC6D-C6EF764594A1}" srcOrd="0" destOrd="0" presId="urn:microsoft.com/office/officeart/2008/layout/RadialCluster"/>
    <dgm:cxn modelId="{8BDA89C3-9693-4D41-A437-6EE7DDE1808F}" type="presOf" srcId="{150F48F6-9710-4EB2-B882-C7582B9449C9}" destId="{D1683565-83DF-4AE2-8684-71D42C03D1A3}" srcOrd="0" destOrd="0" presId="urn:microsoft.com/office/officeart/2008/layout/RadialCluster"/>
    <dgm:cxn modelId="{806177D2-DB6C-43D6-94A6-EA8BAF3B073A}" srcId="{1DBBF20F-D7C4-48D6-935C-8B1B6350EAB3}" destId="{251D58EF-346B-4365-9DA7-421A9A1FB8BA}" srcOrd="0" destOrd="0" parTransId="{44B0905B-B54B-46AE-AB01-1611CD7C02E0}" sibTransId="{A7276E63-83B0-4957-AEA4-B292974AF595}"/>
    <dgm:cxn modelId="{460C94D7-9FC5-48A2-838B-EA64CA489C5D}" type="presOf" srcId="{00B67C5C-1579-4994-A615-C956741DF7A3}" destId="{82D1C93E-465B-454D-A0F6-4D5D200E8B23}" srcOrd="0" destOrd="0" presId="urn:microsoft.com/office/officeart/2008/layout/RadialCluster"/>
    <dgm:cxn modelId="{8AE96EEB-3577-456A-A602-07F6F2DDF27C}" type="presOf" srcId="{44B0905B-B54B-46AE-AB01-1611CD7C02E0}" destId="{FAC8A2BD-5F5B-4F1B-8402-10F52899213C}" srcOrd="0" destOrd="0" presId="urn:microsoft.com/office/officeart/2008/layout/RadialCluster"/>
    <dgm:cxn modelId="{3C0301F1-7F17-4609-B20C-414523E8BE57}" type="presOf" srcId="{251D58EF-346B-4365-9DA7-421A9A1FB8BA}" destId="{DB7C6986-FC29-4CB4-A8EF-5D53131D715C}" srcOrd="0" destOrd="0" presId="urn:microsoft.com/office/officeart/2008/layout/RadialCluster"/>
    <dgm:cxn modelId="{D3104B28-0F4E-43C2-95D5-038764AE4229}" type="presParOf" srcId="{82D1C93E-465B-454D-A0F6-4D5D200E8B23}" destId="{4D406061-3F55-4874-A606-DB471800D619}" srcOrd="0" destOrd="0" presId="urn:microsoft.com/office/officeart/2008/layout/RadialCluster"/>
    <dgm:cxn modelId="{25F9E1E5-0C20-4B81-8E6F-39C041CC295F}" type="presParOf" srcId="{4D406061-3F55-4874-A606-DB471800D619}" destId="{EABA3108-0100-43D3-AC6D-C6EF764594A1}" srcOrd="0" destOrd="0" presId="urn:microsoft.com/office/officeart/2008/layout/RadialCluster"/>
    <dgm:cxn modelId="{52560CF6-7EDA-4F97-9B42-09FA24959539}" type="presParOf" srcId="{4D406061-3F55-4874-A606-DB471800D619}" destId="{FAC8A2BD-5F5B-4F1B-8402-10F52899213C}" srcOrd="1" destOrd="0" presId="urn:microsoft.com/office/officeart/2008/layout/RadialCluster"/>
    <dgm:cxn modelId="{6535B947-17F7-4D99-AE8C-86946FFA0299}" type="presParOf" srcId="{4D406061-3F55-4874-A606-DB471800D619}" destId="{DB7C6986-FC29-4CB4-A8EF-5D53131D715C}" srcOrd="2" destOrd="0" presId="urn:microsoft.com/office/officeart/2008/layout/RadialCluster"/>
    <dgm:cxn modelId="{35B17E30-B2CC-4757-AAE7-22A9EEE190F0}" type="presParOf" srcId="{4D406061-3F55-4874-A606-DB471800D619}" destId="{9C71F33E-BEB7-4D0D-BA84-FD0F8A8E34B2}" srcOrd="3" destOrd="0" presId="urn:microsoft.com/office/officeart/2008/layout/RadialCluster"/>
    <dgm:cxn modelId="{7441FDAF-2CFF-4975-A571-623776DF8BDB}" type="presParOf" srcId="{4D406061-3F55-4874-A606-DB471800D619}" destId="{D1683565-83DF-4AE2-8684-71D42C03D1A3}"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3108-0100-43D3-AC6D-C6EF764594A1}">
      <dsp:nvSpPr>
        <dsp:cNvPr id="0" name=""/>
        <dsp:cNvSpPr/>
      </dsp:nvSpPr>
      <dsp:spPr>
        <a:xfrm>
          <a:off x="1771651" y="690535"/>
          <a:ext cx="3014435" cy="9086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itchFamily="18" charset="0"/>
              <a:ea typeface="Tahoma" panose="020B0604030504040204" pitchFamily="34" charset="0"/>
              <a:cs typeface="Times New Roman" pitchFamily="18" charset="0"/>
            </a:rPr>
            <a:t>GIẢI PHÁP TỔNG THỂ</a:t>
          </a:r>
        </a:p>
        <a:p>
          <a:pPr marL="0" lvl="0" indent="0" algn="ctr" defTabSz="889000">
            <a:lnSpc>
              <a:spcPct val="90000"/>
            </a:lnSpc>
            <a:spcBef>
              <a:spcPct val="0"/>
            </a:spcBef>
            <a:spcAft>
              <a:spcPct val="35000"/>
            </a:spcAft>
            <a:buNone/>
          </a:pPr>
          <a:r>
            <a:rPr lang="en-US" sz="2000" b="1" kern="1200">
              <a:latin typeface="Times New Roman" pitchFamily="18" charset="0"/>
              <a:ea typeface="Tahoma" panose="020B0604030504040204" pitchFamily="34" charset="0"/>
              <a:cs typeface="Times New Roman" pitchFamily="18" charset="0"/>
            </a:rPr>
            <a:t> TIẾT KIỆM ĐIỆN</a:t>
          </a:r>
        </a:p>
      </dsp:txBody>
      <dsp:txXfrm>
        <a:off x="1816009" y="734893"/>
        <a:ext cx="2925719" cy="819955"/>
      </dsp:txXfrm>
    </dsp:sp>
    <dsp:sp modelId="{FAC8A2BD-5F5B-4F1B-8402-10F52899213C}">
      <dsp:nvSpPr>
        <dsp:cNvPr id="0" name=""/>
        <dsp:cNvSpPr/>
      </dsp:nvSpPr>
      <dsp:spPr>
        <a:xfrm rot="2309145">
          <a:off x="3709687" y="2002134"/>
          <a:ext cx="1294921" cy="0"/>
        </a:xfrm>
        <a:custGeom>
          <a:avLst/>
          <a:gdLst/>
          <a:ahLst/>
          <a:cxnLst/>
          <a:rect l="0" t="0" r="0" b="0"/>
          <a:pathLst>
            <a:path>
              <a:moveTo>
                <a:pt x="0" y="0"/>
              </a:moveTo>
              <a:lnTo>
                <a:pt x="129492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C6986-FC29-4CB4-A8EF-5D53131D715C}">
      <dsp:nvSpPr>
        <dsp:cNvPr id="0" name=""/>
        <dsp:cNvSpPr/>
      </dsp:nvSpPr>
      <dsp:spPr>
        <a:xfrm>
          <a:off x="3986218" y="2405062"/>
          <a:ext cx="2605605" cy="67587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THAY ĐỔI HÀNH VI</a:t>
          </a:r>
        </a:p>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SỬ DỤNG ĐIỆN</a:t>
          </a:r>
        </a:p>
      </dsp:txBody>
      <dsp:txXfrm>
        <a:off x="4019212" y="2438056"/>
        <a:ext cx="2539617" cy="609890"/>
      </dsp:txXfrm>
    </dsp:sp>
    <dsp:sp modelId="{9C71F33E-BEB7-4D0D-BA84-FD0F8A8E34B2}">
      <dsp:nvSpPr>
        <dsp:cNvPr id="0" name=""/>
        <dsp:cNvSpPr/>
      </dsp:nvSpPr>
      <dsp:spPr>
        <a:xfrm rot="7938995">
          <a:off x="1953444" y="2002138"/>
          <a:ext cx="1089835" cy="0"/>
        </a:xfrm>
        <a:custGeom>
          <a:avLst/>
          <a:gdLst/>
          <a:ahLst/>
          <a:cxnLst/>
          <a:rect l="0" t="0" r="0" b="0"/>
          <a:pathLst>
            <a:path>
              <a:moveTo>
                <a:pt x="0" y="0"/>
              </a:moveTo>
              <a:lnTo>
                <a:pt x="10898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83565-83DF-4AE2-8684-71D42C03D1A3}">
      <dsp:nvSpPr>
        <dsp:cNvPr id="0" name=""/>
        <dsp:cNvSpPr/>
      </dsp:nvSpPr>
      <dsp:spPr>
        <a:xfrm>
          <a:off x="342880" y="2405070"/>
          <a:ext cx="2910377" cy="73246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itchFamily="18" charset="0"/>
              <a:ea typeface="Tahoma" panose="020B0604030504040204" pitchFamily="34" charset="0"/>
              <a:cs typeface="Times New Roman" pitchFamily="18" charset="0"/>
            </a:rPr>
            <a:t>ĐẦU TƯ, LỰA CHỌN</a:t>
          </a:r>
        </a:p>
        <a:p>
          <a:pPr marL="0" lvl="0" indent="0" algn="ctr" defTabSz="889000">
            <a:lnSpc>
              <a:spcPct val="90000"/>
            </a:lnSpc>
            <a:spcBef>
              <a:spcPct val="0"/>
            </a:spcBef>
            <a:spcAft>
              <a:spcPct val="35000"/>
            </a:spcAft>
            <a:buNone/>
          </a:pPr>
          <a:r>
            <a:rPr lang="en-US" sz="2000" b="1" kern="1200">
              <a:latin typeface="Times New Roman" pitchFamily="18" charset="0"/>
              <a:ea typeface="Tahoma" panose="020B0604030504040204" pitchFamily="34" charset="0"/>
              <a:cs typeface="Times New Roman" pitchFamily="18" charset="0"/>
            </a:rPr>
            <a:t>SẢN PHẨM</a:t>
          </a:r>
        </a:p>
      </dsp:txBody>
      <dsp:txXfrm>
        <a:off x="378636" y="2440826"/>
        <a:ext cx="2838865" cy="66095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42365-B178-45EE-AB1F-0F5EAA670CD8}" type="datetimeFigureOut">
              <a:rPr lang="en-US" smtClean="0"/>
              <a:pPr/>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5593B-9E00-4844-9512-7003CFCEE1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65593B-9E00-4844-9512-7003CFCEE18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a:latin typeface="Times New Roman" panose="02020603050405020304" pitchFamily="18" charset="0"/>
                <a:cs typeface="Times New Roman" panose="02020603050405020304" pitchFamily="18" charset="0"/>
              </a:rPr>
              <a:t>Các</a:t>
            </a:r>
            <a:r>
              <a:rPr lang="en-US" altLang="en-US" sz="1100" baseline="0">
                <a:latin typeface="Times New Roman" panose="02020603050405020304" pitchFamily="18" charset="0"/>
                <a:cs typeface="Times New Roman" panose="02020603050405020304" pitchFamily="18" charset="0"/>
              </a:rPr>
              <a:t> văn bản chỉ đạo điều hành:</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en-US" sz="1100" baseline="0">
                <a:latin typeface="Times New Roman" panose="02020603050405020304" pitchFamily="18" charset="0"/>
                <a:cs typeface="Times New Roman" panose="02020603050405020304" pitchFamily="18" charset="0"/>
              </a:rPr>
              <a:t>Luật sử dụng năng lượng tiết kiệm và hiệu quả</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en-US" sz="1100" baseline="0">
                <a:latin typeface="Times New Roman" panose="02020603050405020304" pitchFamily="18" charset="0"/>
                <a:cs typeface="Times New Roman" panose="02020603050405020304" pitchFamily="18" charset="0"/>
              </a:rPr>
              <a:t>Chỉ thị 171 của Thủ tướng chính phủ </a:t>
            </a:r>
            <a:r>
              <a:rPr lang="en-US" sz="1100" b="0" kern="1200">
                <a:solidFill>
                  <a:schemeClr val="tx1"/>
                </a:solidFill>
                <a:effectLst/>
                <a:latin typeface="Times New Roman" panose="02020603050405020304" pitchFamily="18" charset="0"/>
                <a:ea typeface="+mn-ea"/>
                <a:cs typeface="Times New Roman" panose="02020603050405020304" pitchFamily="18" charset="0"/>
              </a:rPr>
              <a:t>Về việc tăng cường thực hiện tiết kiệm điện</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en-US" sz="1100" b="0" kern="1200" baseline="0">
                <a:solidFill>
                  <a:schemeClr val="tx1"/>
                </a:solidFill>
                <a:effectLst/>
                <a:latin typeface="Times New Roman" panose="02020603050405020304" pitchFamily="18" charset="0"/>
                <a:ea typeface="+mn-ea"/>
                <a:cs typeface="Times New Roman" panose="02020603050405020304" pitchFamily="18" charset="0"/>
              </a:rPr>
              <a:t>Quyết định 1427 năm 2012 của </a:t>
            </a:r>
            <a:r>
              <a:rPr lang="en-US" altLang="en-US" sz="1100" baseline="0">
                <a:latin typeface="Times New Roman" panose="02020603050405020304" pitchFamily="18" charset="0"/>
                <a:cs typeface="Times New Roman" panose="02020603050405020304" pitchFamily="18" charset="0"/>
              </a:rPr>
              <a:t>Thủ tướng chính phủ v/v Phê duyệt chương trình mục tiêu quốc gia về sử dụng năng lượng tiết kiệm và hiệu quả giai đoạn 2012-2015</a:t>
            </a:r>
            <a:endParaRPr lang="en-US" altLang="en-US" sz="1100" b="0" baseline="0">
              <a:latin typeface="Times New Roman" panose="02020603050405020304" pitchFamily="18" charset="0"/>
              <a:cs typeface="Times New Roman" panose="02020603050405020304" pitchFamily="18" charset="0"/>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altLang="en-US" sz="1100" baseline="0">
                <a:latin typeface="Times New Roman" panose="02020603050405020304" pitchFamily="18" charset="0"/>
                <a:cs typeface="Times New Roman" panose="02020603050405020304" pitchFamily="18" charset="0"/>
              </a:rPr>
              <a:t>Chỉ thị 06 của UBND tỉnh Quảng Trị V/v tăng cường thực hiện TKĐ và hiệu quả</a:t>
            </a:r>
            <a:endParaRPr lang="en-US" altLang="en-US" sz="1100">
              <a:latin typeface="Times New Roman" panose="02020603050405020304" pitchFamily="18" charset="0"/>
              <a:cs typeface="Times New Roman" panose="02020603050405020304" pitchFamily="18"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3A3899F-9F6C-4853-AB88-69B78E49E871}"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281236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65593B-9E00-4844-9512-7003CFCEE18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AC441-2A93-4AF4-9E95-A69CEEE456BB}"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2A2E-7B47-4721-B726-4B093D77D9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AC441-2A93-4AF4-9E95-A69CEEE456BB}" type="datetimeFigureOut">
              <a:rPr lang="en-US" smtClean="0"/>
              <a:pPr/>
              <a:t>10/30/2018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32A2E-7B47-4721-B726-4B093D77D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285728"/>
            <a:ext cx="6286544" cy="1327149"/>
          </a:xfrm>
        </p:spPr>
        <p:txBody>
          <a:bodyPr>
            <a:normAutofit/>
          </a:bodyPr>
          <a:lstStyle/>
          <a:p>
            <a:r>
              <a:rPr lang="en-US" sz="5500" b="1">
                <a:solidFill>
                  <a:srgbClr val="00B0F0"/>
                </a:solidFill>
                <a:latin typeface="Times New Roman" pitchFamily="18" charset="0"/>
                <a:cs typeface="Times New Roman" pitchFamily="18" charset="0"/>
              </a:rPr>
              <a:t>TIẾT KIỆM ĐIỆN</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 y="3352800"/>
            <a:ext cx="9164013" cy="3505200"/>
          </a:xfrm>
          <a:prstGeom prst="rect">
            <a:avLst/>
          </a:prstGeom>
          <a:ln>
            <a:noFill/>
          </a:ln>
          <a:effectLst>
            <a:softEdge rad="112500"/>
          </a:effectLst>
        </p:spPr>
      </p:pic>
      <p:pic>
        <p:nvPicPr>
          <p:cNvPr id="5" name="Picture 4" descr="D:\DV Khach hang\Phong GDKH\Dien luc Quang Tri\Logo Dien luc Quang Tri mau 2.jpg"/>
          <p:cNvPicPr/>
          <p:nvPr/>
        </p:nvPicPr>
        <p:blipFill>
          <a:blip r:embed="rId4" cstate="print"/>
          <a:srcRect/>
          <a:stretch>
            <a:fillRect/>
          </a:stretch>
        </p:blipFill>
        <p:spPr bwMode="auto">
          <a:xfrm>
            <a:off x="428596" y="285728"/>
            <a:ext cx="1714512" cy="107156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563" y="1321425"/>
            <a:ext cx="2294298" cy="1995194"/>
          </a:xfrm>
          <a:prstGeom prst="rect">
            <a:avLst/>
          </a:prstGeom>
          <a:effectLst>
            <a:softEdge rad="31750"/>
          </a:effectLst>
        </p:spPr>
      </p:pic>
      <p:sp>
        <p:nvSpPr>
          <p:cNvPr id="5" name="Content Placeholder 6"/>
          <p:cNvSpPr txBox="1">
            <a:spLocks/>
          </p:cNvSpPr>
          <p:nvPr/>
        </p:nvSpPr>
        <p:spPr>
          <a:xfrm>
            <a:off x="3500430" y="220412"/>
            <a:ext cx="1520825"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chemeClr val="accent6">
                    <a:lumMod val="75000"/>
                  </a:schemeClr>
                </a:solidFill>
                <a:latin typeface="Times New Roman" pitchFamily="18" charset="0"/>
                <a:ea typeface="Tahoma" panose="020B0604030504040204" pitchFamily="34" charset="0"/>
                <a:cs typeface="Times New Roman" pitchFamily="18" charset="0"/>
              </a:rPr>
              <a:t>TỦ LẠNH</a:t>
            </a:r>
            <a:endParaRPr lang="en-US" sz="1800">
              <a:solidFill>
                <a:schemeClr val="accent6">
                  <a:lumMod val="75000"/>
                </a:schemeClr>
              </a:solidFill>
              <a:latin typeface="Times New Roman" pitchFamily="18" charset="0"/>
              <a:ea typeface="Tahoma" panose="020B0604030504040204" pitchFamily="34" charset="0"/>
              <a:cs typeface="Times New Roman" pitchFamily="18" charset="0"/>
            </a:endParaRPr>
          </a:p>
        </p:txBody>
      </p:sp>
      <p:sp>
        <p:nvSpPr>
          <p:cNvPr id="6" name="Content Placeholder 6"/>
          <p:cNvSpPr txBox="1">
            <a:spLocks/>
          </p:cNvSpPr>
          <p:nvPr/>
        </p:nvSpPr>
        <p:spPr bwMode="auto">
          <a:xfrm>
            <a:off x="336883" y="1417345"/>
            <a:ext cx="6584951" cy="217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1800" b="1">
                <a:solidFill>
                  <a:srgbClr val="002060"/>
                </a:solidFill>
                <a:latin typeface="Tahoma" panose="020B0604030504040204" pitchFamily="34" charset="0"/>
                <a:ea typeface="Tahoma" panose="020B0604030504040204" pitchFamily="34" charset="0"/>
                <a:cs typeface="Tahoma" panose="020B0604030504040204" pitchFamily="34" charset="0"/>
              </a:rPr>
              <a:t>Lựa chọn tủ lạnh</a:t>
            </a:r>
          </a:p>
          <a:p>
            <a:pPr marL="285750" indent="-285750">
              <a:lnSpc>
                <a:spcPts val="2500"/>
              </a:lnSpc>
              <a:spcBef>
                <a:spcPct val="0"/>
              </a:spcBef>
              <a:buFont typeface="Wingdings" panose="05000000000000000000"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Có dung tích phù hợp với số người và tập quán sinh hoạt của gia đình.</a:t>
            </a:r>
          </a:p>
          <a:p>
            <a:pPr marL="285750" indent="-285750">
              <a:lnSpc>
                <a:spcPts val="2500"/>
              </a:lnSpc>
              <a:spcBef>
                <a:spcPct val="0"/>
              </a:spcBef>
              <a:buFont typeface="Wingdings" panose="05000000000000000000"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Chọn loại có quạt gió và ngăn chứa đồ riêng cho từng loại thực phẩm.</a:t>
            </a:r>
          </a:p>
          <a:p>
            <a:pPr marL="285750" indent="-285750">
              <a:lnSpc>
                <a:spcPts val="2500"/>
              </a:lnSpc>
              <a:spcBef>
                <a:spcPct val="0"/>
              </a:spcBef>
              <a:buFont typeface="Wingdings" panose="05000000000000000000"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Chọn loại có sử dụng biến tầng (inverter) giúp tiết kiệm </a:t>
            </a:r>
            <a:r>
              <a:rPr lang="en-US" altLang="en-US" sz="1800" b="1">
                <a:solidFill>
                  <a:srgbClr val="002060"/>
                </a:solidFill>
                <a:latin typeface="Times New Roman" panose="02020603050405020304" pitchFamily="18" charset="0"/>
                <a:cs typeface="Times New Roman" panose="02020603050405020304" pitchFamily="18" charset="0"/>
              </a:rPr>
              <a:t>5%</a:t>
            </a:r>
            <a:r>
              <a:rPr lang="en-US" altLang="en-US" sz="1800">
                <a:solidFill>
                  <a:srgbClr val="002060"/>
                </a:solidFill>
                <a:latin typeface="Times New Roman" panose="02020603050405020304" pitchFamily="18" charset="0"/>
                <a:cs typeface="Times New Roman" panose="02020603050405020304" pitchFamily="18" charset="0"/>
              </a:rPr>
              <a:t> điện tiêu thụ</a:t>
            </a:r>
          </a:p>
          <a:p>
            <a:pPr marL="285750" indent="-285750">
              <a:lnSpc>
                <a:spcPts val="2500"/>
              </a:lnSpc>
              <a:spcBef>
                <a:spcPct val="0"/>
              </a:spcBef>
              <a:buFont typeface="Wingdings" panose="05000000000000000000" pitchFamily="2" charset="2"/>
              <a:buChar char="ü"/>
            </a:pPr>
            <a:endParaRPr lang="en-US" altLang="en-US" sz="1800">
              <a:solidFill>
                <a:srgbClr val="002060"/>
              </a:solidFill>
              <a:latin typeface="Times New Roman" panose="02020603050405020304" pitchFamily="18" charset="0"/>
              <a:cs typeface="Times New Roman" panose="02020603050405020304" pitchFamily="18" charset="0"/>
            </a:endParaRPr>
          </a:p>
        </p:txBody>
      </p:sp>
      <p:sp>
        <p:nvSpPr>
          <p:cNvPr id="7" name="Content Placeholder 6"/>
          <p:cNvSpPr txBox="1">
            <a:spLocks/>
          </p:cNvSpPr>
          <p:nvPr/>
        </p:nvSpPr>
        <p:spPr>
          <a:xfrm>
            <a:off x="1928794" y="714356"/>
            <a:ext cx="4848226" cy="381001"/>
          </a:xfrm>
          <a:prstGeom prst="round2DiagRect">
            <a:avLst/>
          </a:prstGeom>
          <a:ln>
            <a:solidFill>
              <a:schemeClr val="tx1"/>
            </a:solidFill>
            <a:prstDash val="sysDot"/>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800" b="1">
                <a:solidFill>
                  <a:srgbClr val="002060"/>
                </a:solidFill>
                <a:latin typeface="Times New Roman" panose="02020603050405020304" pitchFamily="18" charset="0"/>
                <a:cs typeface="Times New Roman" panose="02020603050405020304" pitchFamily="18" charset="0"/>
              </a:rPr>
              <a:t>Có thể chiếm</a:t>
            </a:r>
            <a:r>
              <a:rPr lang="en-US" sz="1800" b="1">
                <a:solidFill>
                  <a:srgbClr val="164397"/>
                </a:solidFill>
                <a:latin typeface="Times New Roman" panose="02020603050405020304" pitchFamily="18" charset="0"/>
                <a:cs typeface="Times New Roman" panose="02020603050405020304" pitchFamily="18" charset="0"/>
              </a:rPr>
              <a:t> </a:t>
            </a:r>
            <a:r>
              <a:rPr lang="en-US" sz="2000" b="1">
                <a:solidFill>
                  <a:srgbClr val="ED1C24"/>
                </a:solidFill>
                <a:latin typeface="Tahoma" panose="020B0604030504040204" pitchFamily="34" charset="0"/>
                <a:ea typeface="Tahoma" panose="020B0604030504040204" pitchFamily="34" charset="0"/>
                <a:cs typeface="Tahoma" panose="020B0604030504040204" pitchFamily="34" charset="0"/>
              </a:rPr>
              <a:t>16%</a:t>
            </a:r>
            <a:r>
              <a:rPr lang="en-US" sz="2000" b="1">
                <a:solidFill>
                  <a:srgbClr val="164397"/>
                </a:solidFill>
                <a:latin typeface="Tahoma" panose="020B0604030504040204" pitchFamily="34" charset="0"/>
                <a:ea typeface="Tahoma" panose="020B0604030504040204" pitchFamily="34" charset="0"/>
                <a:cs typeface="Tahoma" panose="020B0604030504040204" pitchFamily="34" charset="0"/>
              </a:rPr>
              <a:t> </a:t>
            </a:r>
            <a:r>
              <a:rPr lang="en-US" sz="1800" b="1">
                <a:solidFill>
                  <a:srgbClr val="002060"/>
                </a:solidFill>
                <a:latin typeface="Times New Roman" panose="02020603050405020304" pitchFamily="18" charset="0"/>
                <a:cs typeface="Times New Roman" panose="02020603050405020304" pitchFamily="18" charset="0"/>
              </a:rPr>
              <a:t>tổng tiền điện hàng tháng</a:t>
            </a:r>
          </a:p>
        </p:txBody>
      </p:sp>
      <p:sp>
        <p:nvSpPr>
          <p:cNvPr id="8" name="Content Placeholder 6"/>
          <p:cNvSpPr txBox="1">
            <a:spLocks/>
          </p:cNvSpPr>
          <p:nvPr/>
        </p:nvSpPr>
        <p:spPr bwMode="auto">
          <a:xfrm>
            <a:off x="500034" y="3857628"/>
            <a:ext cx="6215106" cy="278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1800" b="1">
                <a:solidFill>
                  <a:srgbClr val="002060"/>
                </a:solidFill>
                <a:latin typeface="Tahoma" panose="020B0604030504040204" pitchFamily="34" charset="0"/>
                <a:ea typeface="Tahoma" panose="020B0604030504040204" pitchFamily="34" charset="0"/>
                <a:cs typeface="Tahoma" panose="020B0604030504040204" pitchFamily="34" charset="0"/>
              </a:rPr>
              <a:t>Sử dụng tủ lạnh</a:t>
            </a:r>
          </a:p>
          <a:p>
            <a:pPr>
              <a:lnSpc>
                <a:spcPct val="150000"/>
              </a:lnSpc>
              <a:spcBef>
                <a:spcPct val="0"/>
              </a:spcBef>
              <a:buFont typeface="Wingdings" pitchFamily="2" charset="2"/>
              <a:buChar char="ü"/>
            </a:pPr>
            <a:r>
              <a:rPr lang="en-US" altLang="en-US" sz="1600">
                <a:solidFill>
                  <a:srgbClr val="002060"/>
                </a:solidFill>
                <a:latin typeface="Helvetica" pitchFamily="2" charset="0"/>
              </a:rPr>
              <a:t>  </a:t>
            </a:r>
            <a:r>
              <a:rPr lang="en-US" altLang="en-US" sz="1800">
                <a:solidFill>
                  <a:srgbClr val="002060"/>
                </a:solidFill>
                <a:latin typeface="Times New Roman" panose="02020603050405020304" pitchFamily="18" charset="0"/>
                <a:cs typeface="Times New Roman" panose="02020603050405020304" pitchFamily="18" charset="0"/>
              </a:rPr>
              <a:t>Để tủ lạnh ở vị trí thoáng mát, điều chỉnh nhiệt độ hợp lý theo từng khoang, từng mùa.</a:t>
            </a:r>
          </a:p>
          <a:p>
            <a:pPr>
              <a:lnSpc>
                <a:spcPct val="150000"/>
              </a:lnSpc>
              <a:spcBef>
                <a:spcPct val="0"/>
              </a:spcBef>
              <a:buFont typeface="Wingdings"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  Không để đồ ăn nóng vào tủ lạnh.</a:t>
            </a:r>
          </a:p>
          <a:p>
            <a:pPr>
              <a:lnSpc>
                <a:spcPct val="150000"/>
              </a:lnSpc>
              <a:spcBef>
                <a:spcPct val="0"/>
              </a:spcBef>
              <a:buFont typeface="Wingdings"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  Không nên mở cửa tủ quá lâu khi lấy đồ.</a:t>
            </a:r>
          </a:p>
          <a:p>
            <a:pPr>
              <a:lnSpc>
                <a:spcPct val="150000"/>
              </a:lnSpc>
              <a:spcBef>
                <a:spcPct val="0"/>
              </a:spcBef>
              <a:buFont typeface="Wingdings" pitchFamily="2" charset="2"/>
              <a:buChar char="ü"/>
            </a:pPr>
            <a:r>
              <a:rPr lang="en-US" altLang="en-US" sz="1800">
                <a:solidFill>
                  <a:srgbClr val="002060"/>
                </a:solidFill>
                <a:latin typeface="Times New Roman" panose="02020603050405020304" pitchFamily="18" charset="0"/>
                <a:cs typeface="Times New Roman" panose="02020603050405020304" pitchFamily="18" charset="0"/>
              </a:rPr>
              <a:t>  Thường xuyên kiểm tra độ kín của gioăng cửa và vệ sinh tủ lạnh.</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8175" y="3643314"/>
            <a:ext cx="2155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2285984" y="830696"/>
            <a:ext cx="6513512" cy="422275"/>
          </a:xfrm>
          <a:prstGeom prst="round2DiagRect">
            <a:avLst/>
          </a:prstGeom>
          <a:ln>
            <a:solidFill>
              <a:schemeClr val="tx1"/>
            </a:solidFill>
            <a:prstDash val="sysDot"/>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800" b="1">
                <a:solidFill>
                  <a:srgbClr val="164397"/>
                </a:solidFill>
                <a:latin typeface="Times New Roman" panose="02020603050405020304" pitchFamily="18" charset="0"/>
                <a:cs typeface="Times New Roman" panose="02020603050405020304" pitchFamily="18" charset="0"/>
              </a:rPr>
              <a:t>Quạt làm mát thường chiếm </a:t>
            </a:r>
            <a:r>
              <a:rPr lang="en-US" sz="2000" b="1">
                <a:solidFill>
                  <a:srgbClr val="ED1C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000" b="1">
                <a:solidFill>
                  <a:srgbClr val="16439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a:solidFill>
                  <a:srgbClr val="164397"/>
                </a:solidFill>
                <a:latin typeface="Times New Roman" panose="02020603050405020304" pitchFamily="18" charset="0"/>
                <a:cs typeface="Times New Roman" panose="02020603050405020304" pitchFamily="18" charset="0"/>
              </a:rPr>
              <a:t>điện năng tiêu thụ bình quân</a:t>
            </a:r>
          </a:p>
        </p:txBody>
      </p:sp>
      <p:sp>
        <p:nvSpPr>
          <p:cNvPr id="5" name="Content Placeholder 6"/>
          <p:cNvSpPr txBox="1">
            <a:spLocks/>
          </p:cNvSpPr>
          <p:nvPr/>
        </p:nvSpPr>
        <p:spPr>
          <a:xfrm>
            <a:off x="4143372" y="357166"/>
            <a:ext cx="1749425"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chemeClr val="accent6">
                    <a:lumMod val="75000"/>
                  </a:schemeClr>
                </a:solidFill>
                <a:latin typeface="Times New Roman" pitchFamily="18" charset="0"/>
                <a:cs typeface="Times New Roman" pitchFamily="18" charset="0"/>
              </a:rPr>
              <a:t>QUẠT ĐIỆN</a:t>
            </a:r>
            <a:endParaRPr lang="en-US" sz="1800">
              <a:solidFill>
                <a:schemeClr val="accent6">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332" y="4988801"/>
            <a:ext cx="3001487" cy="17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txBox="1">
            <a:spLocks/>
          </p:cNvSpPr>
          <p:nvPr/>
        </p:nvSpPr>
        <p:spPr bwMode="auto">
          <a:xfrm>
            <a:off x="2819400" y="1500174"/>
            <a:ext cx="6324600" cy="26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1800" b="1">
                <a:solidFill>
                  <a:srgbClr val="002060"/>
                </a:solidFill>
                <a:latin typeface="Tahoma" panose="020B0604030504040204" pitchFamily="34" charset="0"/>
                <a:ea typeface="Tahoma" panose="020B0604030504040204" pitchFamily="34" charset="0"/>
                <a:cs typeface="Tahoma" panose="020B0604030504040204" pitchFamily="34" charset="0"/>
              </a:rPr>
              <a:t>Sử dụng quạt: </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Đặt gần vị trí cần làm mát, bật tốc độ vừa đủ và sử dụng chế độ phù hợp.</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Sử dụng chức năng xoay đảo hướng gió thay vì cùng bật cùng lúc nhiều quạt.</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Không cắm điện liên tục đối với quạt dùng ắc qui sạc điện.</a:t>
            </a:r>
          </a:p>
          <a:p>
            <a:pPr>
              <a:lnSpc>
                <a:spcPct val="150000"/>
              </a:lnSpc>
              <a:spcBef>
                <a:spcPct val="0"/>
              </a:spcBef>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717" y="1600200"/>
            <a:ext cx="217134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bwMode="auto">
          <a:xfrm>
            <a:off x="3551535" y="4143380"/>
            <a:ext cx="5592465" cy="242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1800" b="1">
                <a:solidFill>
                  <a:srgbClr val="002060"/>
                </a:solidFill>
                <a:latin typeface="Tahoma" panose="020B0604030504040204" pitchFamily="34" charset="0"/>
                <a:ea typeface="Tahoma" panose="020B0604030504040204" pitchFamily="34" charset="0"/>
                <a:cs typeface="Tahoma" panose="020B0604030504040204" pitchFamily="34" charset="0"/>
              </a:rPr>
              <a:t>Bảo dưỡng quạt:</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Thường xuyên vệ sinh cánh quạt, lồng quạt, ổ trục…(2 tháng/lần)</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Khi không sử dụng cần vệ sinh, tra dầu, và bọc quạt bằng túi ni lông để tránh làm han rỉ bộ phận kim loại</a:t>
            </a:r>
          </a:p>
          <a:p>
            <a:pPr marL="285750" indent="-285750">
              <a:lnSpc>
                <a:spcPct val="150000"/>
              </a:lnSpc>
              <a:spcBef>
                <a:spcPct val="0"/>
              </a:spcBef>
              <a:buFont typeface="Wingdings" panose="05000000000000000000" pitchFamily="2" charset="2"/>
              <a:buChar char="Ø"/>
            </a:pPr>
            <a:r>
              <a:rPr lang="en-US" altLang="en-US" sz="1800">
                <a:solidFill>
                  <a:srgbClr val="002060"/>
                </a:solidFill>
                <a:latin typeface="Times New Roman" panose="02020603050405020304" pitchFamily="18" charset="0"/>
                <a:cs typeface="Times New Roman" panose="02020603050405020304" pitchFamily="18" charset="0"/>
              </a:rPr>
              <a:t>Quạt sạc điện cần sạc đầy bình 1 tháng một lần.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2177803" y="1071546"/>
            <a:ext cx="5113338" cy="422275"/>
          </a:xfrm>
          <a:prstGeom prst="round2DiagRect">
            <a:avLst/>
          </a:prstGeom>
          <a:ln>
            <a:solidFill>
              <a:schemeClr val="tx1"/>
            </a:solidFill>
            <a:prstDash val="sysDot"/>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800" b="1">
                <a:solidFill>
                  <a:srgbClr val="164397"/>
                </a:solidFill>
                <a:latin typeface="Times New Roman" pitchFamily="18" charset="0"/>
                <a:cs typeface="Times New Roman" pitchFamily="18" charset="0"/>
              </a:rPr>
              <a:t>Bàn là có thể chiếm tới </a:t>
            </a:r>
            <a:r>
              <a:rPr lang="en-US" sz="1900" b="1">
                <a:solidFill>
                  <a:srgbClr val="ED1C24"/>
                </a:solidFill>
                <a:latin typeface="Times New Roman" pitchFamily="18" charset="0"/>
                <a:cs typeface="Times New Roman" pitchFamily="18" charset="0"/>
              </a:rPr>
              <a:t>7%</a:t>
            </a:r>
            <a:r>
              <a:rPr lang="en-US" sz="1800" b="1">
                <a:solidFill>
                  <a:srgbClr val="164397"/>
                </a:solidFill>
                <a:latin typeface="Times New Roman" pitchFamily="18" charset="0"/>
                <a:cs typeface="Times New Roman" pitchFamily="18" charset="0"/>
              </a:rPr>
              <a:t> điện năng tiêu thụ</a:t>
            </a:r>
          </a:p>
        </p:txBody>
      </p:sp>
      <p:sp>
        <p:nvSpPr>
          <p:cNvPr id="5" name="Content Placeholder 6"/>
          <p:cNvSpPr txBox="1">
            <a:spLocks/>
          </p:cNvSpPr>
          <p:nvPr/>
        </p:nvSpPr>
        <p:spPr>
          <a:xfrm>
            <a:off x="3643306" y="571480"/>
            <a:ext cx="1520825"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chemeClr val="accent6">
                    <a:lumMod val="75000"/>
                  </a:schemeClr>
                </a:solidFill>
                <a:latin typeface="Times New Roman" pitchFamily="18" charset="0"/>
                <a:cs typeface="Times New Roman" pitchFamily="18" charset="0"/>
              </a:rPr>
              <a:t>BÀN LÀ</a:t>
            </a:r>
            <a:endParaRPr lang="en-US" sz="1800">
              <a:solidFill>
                <a:schemeClr val="accent6">
                  <a:lumMod val="75000"/>
                </a:schemeClr>
              </a:solidFill>
              <a:latin typeface="Times New Roman" pitchFamily="18" charset="0"/>
              <a:cs typeface="Times New Roman" pitchFamily="18" charset="0"/>
            </a:endParaRPr>
          </a:p>
        </p:txBody>
      </p:sp>
      <p:grpSp>
        <p:nvGrpSpPr>
          <p:cNvPr id="6" name="Group 7"/>
          <p:cNvGrpSpPr>
            <a:grpSpLocks/>
          </p:cNvGrpSpPr>
          <p:nvPr/>
        </p:nvGrpSpPr>
        <p:grpSpPr bwMode="auto">
          <a:xfrm>
            <a:off x="6715140" y="1643050"/>
            <a:ext cx="2092325" cy="2689225"/>
            <a:chOff x="6715991" y="2110788"/>
            <a:chExt cx="2092880" cy="2689812"/>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991" y="2110788"/>
              <a:ext cx="2092880" cy="21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6"/>
            <p:cNvSpPr txBox="1">
              <a:spLocks/>
            </p:cNvSpPr>
            <p:nvPr/>
          </p:nvSpPr>
          <p:spPr>
            <a:xfrm>
              <a:off x="6857315" y="4217861"/>
              <a:ext cx="1951556" cy="58273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600" b="1" i="1">
                  <a:solidFill>
                    <a:schemeClr val="accent6">
                      <a:lumMod val="75000"/>
                    </a:schemeClr>
                  </a:solidFill>
                  <a:latin typeface="Helvetica" pitchFamily="2" charset="0"/>
                </a:rPr>
                <a:t>Chọn bàn là có sẵn </a:t>
              </a:r>
            </a:p>
            <a:p>
              <a:pPr marL="0" indent="0" algn="ctr" fontAlgn="auto">
                <a:lnSpc>
                  <a:spcPct val="124000"/>
                </a:lnSpc>
                <a:spcBef>
                  <a:spcPts val="0"/>
                </a:spcBef>
                <a:spcAft>
                  <a:spcPts val="0"/>
                </a:spcAft>
                <a:buFont typeface="Arial" pitchFamily="34" charset="0"/>
                <a:buNone/>
                <a:defRPr/>
              </a:pPr>
              <a:r>
                <a:rPr lang="en-US" sz="1600" b="1" i="1">
                  <a:solidFill>
                    <a:schemeClr val="accent6">
                      <a:lumMod val="75000"/>
                    </a:schemeClr>
                  </a:solidFill>
                  <a:latin typeface="Helvetica" pitchFamily="2" charset="0"/>
                </a:rPr>
                <a:t>chế độ tiết kiệm điện</a:t>
              </a:r>
            </a:p>
          </p:txBody>
        </p:sp>
      </p:grpSp>
      <p:sp>
        <p:nvSpPr>
          <p:cNvPr id="9" name="Content Placeholder 6"/>
          <p:cNvSpPr txBox="1">
            <a:spLocks/>
          </p:cNvSpPr>
          <p:nvPr/>
        </p:nvSpPr>
        <p:spPr bwMode="auto">
          <a:xfrm>
            <a:off x="357158" y="2000240"/>
            <a:ext cx="607223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1800" b="1">
                <a:solidFill>
                  <a:srgbClr val="002060"/>
                </a:solidFill>
                <a:latin typeface="Times New Roman" pitchFamily="18" charset="0"/>
                <a:ea typeface="Tahoma" panose="020B0604030504040204" pitchFamily="34" charset="0"/>
                <a:cs typeface="Times New Roman" pitchFamily="18" charset="0"/>
              </a:rPr>
              <a:t>Lựa chọn bàn là:</a:t>
            </a:r>
          </a:p>
          <a:p>
            <a:pPr>
              <a:lnSpc>
                <a:spcPct val="150000"/>
              </a:lnSpc>
              <a:spcBef>
                <a:spcPct val="0"/>
              </a:spcBef>
              <a:buNone/>
            </a:pPr>
            <a:r>
              <a:rPr lang="en-US" altLang="en-US" sz="1600">
                <a:solidFill>
                  <a:srgbClr val="002060"/>
                </a:solidFill>
                <a:latin typeface="Times New Roman" pitchFamily="18" charset="0"/>
                <a:cs typeface="Times New Roman" pitchFamily="18" charset="0"/>
              </a:rPr>
              <a:t>- Có thương hiệu, nguồn gốc xuất xứ rõ ràng;</a:t>
            </a:r>
          </a:p>
          <a:p>
            <a:pPr>
              <a:lnSpc>
                <a:spcPct val="150000"/>
              </a:lnSpc>
              <a:spcBef>
                <a:spcPct val="0"/>
              </a:spcBef>
              <a:buNone/>
            </a:pPr>
            <a:r>
              <a:rPr lang="en-US" altLang="en-US" sz="1600">
                <a:solidFill>
                  <a:srgbClr val="002060"/>
                </a:solidFill>
                <a:latin typeface="Times New Roman" pitchFamily="18" charset="0"/>
                <a:cs typeface="Times New Roman" pitchFamily="18" charset="0"/>
              </a:rPr>
              <a:t>- Có chất chống dính, công suất từ </a:t>
            </a:r>
            <a:r>
              <a:rPr lang="en-US" altLang="en-US" sz="1600" b="1">
                <a:solidFill>
                  <a:srgbClr val="002060"/>
                </a:solidFill>
                <a:latin typeface="Times New Roman" pitchFamily="18" charset="0"/>
                <a:cs typeface="Times New Roman" pitchFamily="18" charset="0"/>
              </a:rPr>
              <a:t>1000-1200W</a:t>
            </a:r>
            <a:r>
              <a:rPr lang="en-US" altLang="en-US" sz="1600">
                <a:solidFill>
                  <a:srgbClr val="002060"/>
                </a:solidFill>
                <a:latin typeface="Times New Roman" pitchFamily="18" charset="0"/>
                <a:cs typeface="Times New Roman" pitchFamily="18" charset="0"/>
              </a:rPr>
              <a:t> là thích hợp;</a:t>
            </a:r>
          </a:p>
          <a:p>
            <a:pPr>
              <a:lnSpc>
                <a:spcPct val="150000"/>
              </a:lnSpc>
              <a:spcBef>
                <a:spcPct val="0"/>
              </a:spcBef>
              <a:buFont typeface="Arial" pitchFamily="34" charset="0"/>
              <a:buNone/>
            </a:pPr>
            <a:r>
              <a:rPr lang="en-US" altLang="en-US" sz="1600">
                <a:solidFill>
                  <a:srgbClr val="002060"/>
                </a:solidFill>
                <a:latin typeface="Times New Roman" pitchFamily="18" charset="0"/>
                <a:cs typeface="Times New Roman" pitchFamily="18" charset="0"/>
              </a:rPr>
              <a:t>- Có các chế độ là tương ứng từng chất liệu vải, có chức năng là hơi.</a:t>
            </a:r>
          </a:p>
          <a:p>
            <a:pPr>
              <a:lnSpc>
                <a:spcPct val="150000"/>
              </a:lnSpc>
              <a:spcBef>
                <a:spcPct val="0"/>
              </a:spcBef>
              <a:buFont typeface="Arial" pitchFamily="34" charset="0"/>
              <a:buNone/>
            </a:pPr>
            <a:r>
              <a:rPr lang="en-US" altLang="en-US" sz="1600">
                <a:solidFill>
                  <a:srgbClr val="002060"/>
                </a:solidFill>
                <a:latin typeface="Times New Roman" pitchFamily="18" charset="0"/>
                <a:cs typeface="Times New Roman" pitchFamily="18" charset="0"/>
              </a:rPr>
              <a:t>- Tốt nhất nên chọn loại bàn là có sẵn chế độ tiết kiệm điện, có rơ le nhiệt tự động ngắt khi nóng và bật lại khi nhiệt độ giảm.</a:t>
            </a:r>
          </a:p>
        </p:txBody>
      </p:sp>
      <p:sp>
        <p:nvSpPr>
          <p:cNvPr id="10" name="Content Placeholder 6"/>
          <p:cNvSpPr txBox="1">
            <a:spLocks/>
          </p:cNvSpPr>
          <p:nvPr/>
        </p:nvSpPr>
        <p:spPr bwMode="auto">
          <a:xfrm>
            <a:off x="274322" y="4447415"/>
            <a:ext cx="4831078" cy="21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 typeface="Arial" pitchFamily="34" charset="0"/>
              <a:buNone/>
            </a:pPr>
            <a:r>
              <a:rPr lang="en-US" altLang="en-US" sz="1800" b="1">
                <a:solidFill>
                  <a:srgbClr val="FF0000"/>
                </a:solidFill>
                <a:latin typeface="Times New Roman" pitchFamily="18" charset="0"/>
                <a:cs typeface="Times New Roman" pitchFamily="18" charset="0"/>
              </a:rPr>
              <a:t>NÊN</a:t>
            </a:r>
            <a:endParaRPr lang="en-US" altLang="en-US" sz="1800" b="1">
              <a:solidFill>
                <a:srgbClr val="002060"/>
              </a:solidFill>
              <a:latin typeface="Times New Roman" pitchFamily="18" charset="0"/>
              <a:cs typeface="Times New Roman" pitchFamily="18" charset="0"/>
            </a:endParaRP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Lau sạch bề mặt kim loại của bàn là trước khi là;</a:t>
            </a: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Gom quần áo để là chung một lần;</a:t>
            </a: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Sử dụng nhiệt độ phù hợp với từng chất liệu vải;</a:t>
            </a: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Phân loại quần áo trước khi là.</a:t>
            </a:r>
          </a:p>
        </p:txBody>
      </p:sp>
      <p:sp>
        <p:nvSpPr>
          <p:cNvPr id="11" name="Content Placeholder 6"/>
          <p:cNvSpPr txBox="1">
            <a:spLocks/>
          </p:cNvSpPr>
          <p:nvPr/>
        </p:nvSpPr>
        <p:spPr bwMode="auto">
          <a:xfrm>
            <a:off x="5120957" y="4429132"/>
            <a:ext cx="4023043"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 typeface="Arial" pitchFamily="34" charset="0"/>
              <a:buNone/>
            </a:pPr>
            <a:r>
              <a:rPr lang="en-US" altLang="en-US" sz="1800" b="1">
                <a:solidFill>
                  <a:srgbClr val="FF0000"/>
                </a:solidFill>
                <a:latin typeface="Times New Roman" pitchFamily="18" charset="0"/>
                <a:cs typeface="Times New Roman" pitchFamily="18" charset="0"/>
              </a:rPr>
              <a:t>KHÔNG NÊN</a:t>
            </a:r>
            <a:endParaRPr lang="en-US" altLang="en-US" sz="1800" b="1">
              <a:solidFill>
                <a:srgbClr val="002060"/>
              </a:solidFill>
              <a:latin typeface="Times New Roman" pitchFamily="18" charset="0"/>
              <a:cs typeface="Times New Roman" pitchFamily="18" charset="0"/>
            </a:endParaRP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Không sử dụng vào giờ cao điểm.</a:t>
            </a: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Không là quần áo bị ẩm ướt.</a:t>
            </a:r>
          </a:p>
          <a:p>
            <a:pPr>
              <a:lnSpc>
                <a:spcPct val="150000"/>
              </a:lnSpc>
              <a:spcBef>
                <a:spcPct val="0"/>
              </a:spcBef>
              <a:buFont typeface="Arial" pitchFamily="34" charset="0"/>
              <a:buNone/>
            </a:pPr>
            <a:r>
              <a:rPr lang="en-US" altLang="en-US" sz="1800">
                <a:solidFill>
                  <a:srgbClr val="002060"/>
                </a:solidFill>
                <a:latin typeface="Times New Roman" pitchFamily="18" charset="0"/>
                <a:cs typeface="Times New Roman" pitchFamily="18" charset="0"/>
              </a:rPr>
              <a:t>- Không là quần áo trong phòng đang bật điều hòa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571604" y="1071546"/>
            <a:ext cx="6400800" cy="441325"/>
          </a:xfrm>
          <a:prstGeom prst="round2DiagRect">
            <a:avLst/>
          </a:prstGeom>
          <a:ln>
            <a:solidFill>
              <a:schemeClr val="tx1"/>
            </a:solidFill>
            <a:prstDash val="sysDot"/>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rgbClr val="164397"/>
                </a:solidFill>
                <a:latin typeface="Times New Roman" panose="02020603050405020304" pitchFamily="18" charset="0"/>
                <a:cs typeface="Times New Roman" panose="02020603050405020304" pitchFamily="18" charset="0"/>
              </a:rPr>
              <a:t>Trung bình tiêu thụ </a:t>
            </a:r>
            <a:r>
              <a:rPr lang="en-US" sz="2000" b="1">
                <a:solidFill>
                  <a:srgbClr val="FF0000"/>
                </a:solidFill>
                <a:latin typeface="Tahoma" panose="020B0604030504040204" pitchFamily="34" charset="0"/>
                <a:ea typeface="Tahoma" panose="020B0604030504040204" pitchFamily="34" charset="0"/>
                <a:cs typeface="Tahoma" panose="020B0604030504040204" pitchFamily="34" charset="0"/>
              </a:rPr>
              <a:t>4,2%</a:t>
            </a:r>
            <a:r>
              <a:rPr lang="en-US" sz="2000" b="1">
                <a:solidFill>
                  <a:srgbClr val="164397"/>
                </a:solidFill>
                <a:latin typeface="Times New Roman" panose="02020603050405020304" pitchFamily="18" charset="0"/>
                <a:cs typeface="Times New Roman" panose="02020603050405020304" pitchFamily="18" charset="0"/>
              </a:rPr>
              <a:t> điện năng trong gia đình. </a:t>
            </a:r>
            <a:endParaRPr lang="en-US" sz="1800" b="1">
              <a:solidFill>
                <a:srgbClr val="FF0000"/>
              </a:solidFill>
              <a:latin typeface="Times New Roman" panose="02020603050405020304" pitchFamily="18" charset="0"/>
              <a:cs typeface="Times New Roman" panose="02020603050405020304" pitchFamily="18" charset="0"/>
            </a:endParaRPr>
          </a:p>
        </p:txBody>
      </p:sp>
      <p:grpSp>
        <p:nvGrpSpPr>
          <p:cNvPr id="5" name="Group 4"/>
          <p:cNvGrpSpPr>
            <a:grpSpLocks/>
          </p:cNvGrpSpPr>
          <p:nvPr/>
        </p:nvGrpSpPr>
        <p:grpSpPr bwMode="auto">
          <a:xfrm>
            <a:off x="6517958" y="1905000"/>
            <a:ext cx="2286000" cy="2692400"/>
            <a:chOff x="6248400" y="3421476"/>
            <a:chExt cx="2780814" cy="313172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857" t="3383" r="11714" b="3133"/>
            <a:stretch/>
          </p:blipFill>
          <p:spPr>
            <a:xfrm>
              <a:off x="6248400" y="3421476"/>
              <a:ext cx="1745892" cy="2342509"/>
            </a:xfrm>
            <a:prstGeom prst="rect">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62" t="2572"/>
            <a:stretch/>
          </p:blipFill>
          <p:spPr>
            <a:xfrm>
              <a:off x="7391400" y="4365171"/>
              <a:ext cx="1637814" cy="2188029"/>
            </a:xfrm>
            <a:prstGeom prst="rect">
              <a:avLst/>
            </a:prstGeom>
            <a:ln>
              <a:noFill/>
            </a:ln>
            <a:effectLst>
              <a:softEdge rad="112500"/>
            </a:effectLst>
          </p:spPr>
        </p:pic>
      </p:grpSp>
      <p:sp>
        <p:nvSpPr>
          <p:cNvPr id="8" name="Content Placeholder 6"/>
          <p:cNvSpPr txBox="1">
            <a:spLocks/>
          </p:cNvSpPr>
          <p:nvPr/>
        </p:nvSpPr>
        <p:spPr bwMode="auto">
          <a:xfrm>
            <a:off x="500034" y="1928802"/>
            <a:ext cx="6096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2000" b="1">
                <a:solidFill>
                  <a:srgbClr val="164397"/>
                </a:solidFill>
                <a:latin typeface="Tahoma" panose="020B0604030504040204" pitchFamily="34" charset="0"/>
                <a:ea typeface="Tahoma" panose="020B0604030504040204" pitchFamily="34" charset="0"/>
                <a:cs typeface="Tahoma" panose="020B0604030504040204" pitchFamily="34" charset="0"/>
              </a:rPr>
              <a:t>Cách sử dụng và bảo quản:</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Lượng quần áo giặt hoặc sấy phù hợp với công suất máy.</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Chọn chế độ giặt phù hợp với chất liệu vải hoặc yêu cầu giặt.</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Không nên giặt ở chế độ nước nóng nếu không cần thiết.</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Không cần thiết phải đặt tốc độ vắt tối đa.</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Thường xuyên vệ sinh máy giặt theo hướng dẫn của nhà sản xuất.</a:t>
            </a:r>
          </a:p>
        </p:txBody>
      </p:sp>
      <p:sp>
        <p:nvSpPr>
          <p:cNvPr id="9" name="Content Placeholder 6"/>
          <p:cNvSpPr txBox="1">
            <a:spLocks/>
          </p:cNvSpPr>
          <p:nvPr/>
        </p:nvSpPr>
        <p:spPr bwMode="auto">
          <a:xfrm>
            <a:off x="500034" y="4786322"/>
            <a:ext cx="47672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2000" b="1">
                <a:solidFill>
                  <a:srgbClr val="164397"/>
                </a:solidFill>
                <a:latin typeface="Tahoma" panose="020B0604030504040204" pitchFamily="34" charset="0"/>
                <a:ea typeface="Tahoma" panose="020B0604030504040204" pitchFamily="34" charset="0"/>
                <a:cs typeface="Tahoma" panose="020B0604030504040204" pitchFamily="34" charset="0"/>
              </a:rPr>
              <a:t>Không nên:</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Kê máy giặt quá cao để hạn chế rung lắc.</a:t>
            </a:r>
          </a:p>
          <a:p>
            <a:pPr>
              <a:lnSpc>
                <a:spcPct val="150000"/>
              </a:lnSpc>
              <a:spcBef>
                <a:spcPct val="0"/>
              </a:spcBef>
              <a:buFont typeface="Arial" pitchFamily="34" charset="0"/>
              <a:buNone/>
            </a:pPr>
            <a:r>
              <a:rPr lang="en-US" altLang="en-US" sz="1800">
                <a:solidFill>
                  <a:srgbClr val="164397"/>
                </a:solidFill>
                <a:latin typeface="Times New Roman" panose="02020603050405020304" pitchFamily="18" charset="0"/>
                <a:cs typeface="Times New Roman" panose="02020603050405020304" pitchFamily="18" charset="0"/>
              </a:rPr>
              <a:t>- Đặt máy ở gần nơi ẩm ướt hoặc nơi đun nấu.</a:t>
            </a:r>
          </a:p>
        </p:txBody>
      </p:sp>
      <p:sp>
        <p:nvSpPr>
          <p:cNvPr id="10" name="Content Placeholder 6"/>
          <p:cNvSpPr txBox="1">
            <a:spLocks/>
          </p:cNvSpPr>
          <p:nvPr/>
        </p:nvSpPr>
        <p:spPr>
          <a:xfrm>
            <a:off x="3786182" y="500042"/>
            <a:ext cx="1719262"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1800" b="1">
                <a:solidFill>
                  <a:schemeClr val="accent6">
                    <a:lumMod val="75000"/>
                  </a:schemeClr>
                </a:solidFill>
                <a:latin typeface="Times New Roman" pitchFamily="18" charset="0"/>
                <a:ea typeface="Tahoma" panose="020B0604030504040204" pitchFamily="34" charset="0"/>
                <a:cs typeface="Times New Roman" pitchFamily="18" charset="0"/>
              </a:rPr>
              <a:t>MÁY GIẶT</a:t>
            </a:r>
            <a:endParaRPr lang="en-US" sz="1600">
              <a:solidFill>
                <a:schemeClr val="accent6">
                  <a:lumMod val="75000"/>
                </a:schemeClr>
              </a:solidFill>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3692"/>
          <a:stretch/>
        </p:blipFill>
        <p:spPr bwMode="auto">
          <a:xfrm>
            <a:off x="5473737" y="1781565"/>
            <a:ext cx="14478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6"/>
          <p:cNvSpPr txBox="1">
            <a:spLocks/>
          </p:cNvSpPr>
          <p:nvPr/>
        </p:nvSpPr>
        <p:spPr>
          <a:xfrm>
            <a:off x="2714612" y="357166"/>
            <a:ext cx="3794125"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1800" b="1">
                <a:solidFill>
                  <a:schemeClr val="accent6">
                    <a:lumMod val="75000"/>
                  </a:schemeClr>
                </a:solidFill>
                <a:latin typeface="Times New Roman" pitchFamily="18" charset="0"/>
                <a:cs typeface="Times New Roman" pitchFamily="18" charset="0"/>
              </a:rPr>
              <a:t>TIVI VÀ THIẾT BỊ NGHE NHÌN</a:t>
            </a:r>
            <a:endParaRPr lang="en-US" sz="1600">
              <a:solidFill>
                <a:schemeClr val="accent6">
                  <a:lumMod val="75000"/>
                </a:schemeClr>
              </a:solidFill>
              <a:latin typeface="Times New Roman" pitchFamily="18" charset="0"/>
              <a:cs typeface="Times New Roman" pitchFamily="18" charset="0"/>
            </a:endParaRPr>
          </a:p>
        </p:txBody>
      </p:sp>
      <p:sp>
        <p:nvSpPr>
          <p:cNvPr id="6" name="Content Placeholder 6"/>
          <p:cNvSpPr txBox="1">
            <a:spLocks/>
          </p:cNvSpPr>
          <p:nvPr/>
        </p:nvSpPr>
        <p:spPr>
          <a:xfrm>
            <a:off x="2071670" y="802123"/>
            <a:ext cx="5156200" cy="422275"/>
          </a:xfrm>
          <a:prstGeom prst="round2DiagRect">
            <a:avLst/>
          </a:prstGeom>
          <a:ln>
            <a:solidFill>
              <a:schemeClr val="tx1"/>
            </a:solidFill>
            <a:prstDash val="sysDot"/>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600" b="1">
                <a:solidFill>
                  <a:srgbClr val="164397"/>
                </a:solidFill>
                <a:latin typeface="Times New Roman" panose="02020603050405020304" pitchFamily="18" charset="0"/>
                <a:cs typeface="Times New Roman" panose="02020603050405020304" pitchFamily="18" charset="0"/>
              </a:rPr>
              <a:t>Sử dụng trên </a:t>
            </a:r>
            <a:r>
              <a:rPr lang="en-US" sz="1600" b="1">
                <a:solidFill>
                  <a:srgbClr val="ED1C24"/>
                </a:solidFill>
                <a:latin typeface="Tahoma" panose="020B0604030504040204" pitchFamily="34" charset="0"/>
                <a:ea typeface="Tahoma" panose="020B0604030504040204" pitchFamily="34" charset="0"/>
                <a:cs typeface="Tahoma" panose="020B0604030504040204" pitchFamily="34" charset="0"/>
              </a:rPr>
              <a:t>6h/ngày </a:t>
            </a:r>
            <a:r>
              <a:rPr lang="en-US" sz="1600" b="1">
                <a:solidFill>
                  <a:srgbClr val="164397"/>
                </a:solidFill>
                <a:latin typeface="Times New Roman" panose="02020603050405020304" pitchFamily="18" charset="0"/>
                <a:cs typeface="Times New Roman" panose="02020603050405020304" pitchFamily="18" charset="0"/>
              </a:rPr>
              <a:t>và tiêu thụ tới </a:t>
            </a:r>
            <a:r>
              <a:rPr lang="en-US" sz="1600" b="1">
                <a:solidFill>
                  <a:srgbClr val="ED1C24"/>
                </a:solidFill>
                <a:latin typeface="Tahoma" panose="020B0604030504040204" pitchFamily="34" charset="0"/>
                <a:ea typeface="Tahoma" panose="020B0604030504040204" pitchFamily="34" charset="0"/>
                <a:cs typeface="Tahoma" panose="020B0604030504040204" pitchFamily="34" charset="0"/>
              </a:rPr>
              <a:t>24%</a:t>
            </a:r>
            <a:r>
              <a:rPr lang="en-US" sz="1600" b="1">
                <a:solidFill>
                  <a:srgbClr val="ED1C24"/>
                </a:solidFill>
                <a:latin typeface="Times New Roman" panose="02020603050405020304" pitchFamily="18" charset="0"/>
                <a:cs typeface="Times New Roman" panose="02020603050405020304" pitchFamily="18" charset="0"/>
              </a:rPr>
              <a:t> </a:t>
            </a:r>
            <a:r>
              <a:rPr lang="en-US" sz="1600" b="1">
                <a:solidFill>
                  <a:srgbClr val="164397"/>
                </a:solidFill>
                <a:latin typeface="Times New Roman" panose="02020603050405020304" pitchFamily="18" charset="0"/>
                <a:cs typeface="Times New Roman" panose="02020603050405020304" pitchFamily="18" charset="0"/>
              </a:rPr>
              <a:t>điện năng</a:t>
            </a:r>
          </a:p>
        </p:txBody>
      </p:sp>
      <p:sp>
        <p:nvSpPr>
          <p:cNvPr id="7" name="Content Placeholder 6"/>
          <p:cNvSpPr txBox="1">
            <a:spLocks/>
          </p:cNvSpPr>
          <p:nvPr/>
        </p:nvSpPr>
        <p:spPr>
          <a:xfrm>
            <a:off x="318008" y="3048000"/>
            <a:ext cx="8597009"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000" b="1">
                <a:solidFill>
                  <a:srgbClr val="002060"/>
                </a:solidFill>
                <a:latin typeface="Tahoma" panose="020B0604030504040204" pitchFamily="34" charset="0"/>
                <a:ea typeface="Tahoma" panose="020B0604030504040204" pitchFamily="34" charset="0"/>
                <a:cs typeface="Tahoma" panose="020B0604030504040204" pitchFamily="34" charset="0"/>
              </a:rPr>
              <a:t>Lựa chọn:</a:t>
            </a:r>
          </a:p>
          <a:p>
            <a:pPr marL="0" indent="292100" fontAlgn="auto">
              <a:lnSpc>
                <a:spcPct val="150000"/>
              </a:lnSpc>
              <a:spcBef>
                <a:spcPts val="0"/>
              </a:spcBef>
              <a:spcAft>
                <a:spcPts val="0"/>
              </a:spcAft>
              <a:buFont typeface="Wingdings" panose="05000000000000000000" pitchFamily="2" charset="2"/>
              <a:buChar char="v"/>
              <a:defRPr/>
            </a:pPr>
            <a:r>
              <a:rPr lang="en-US" sz="2000">
                <a:solidFill>
                  <a:srgbClr val="002060"/>
                </a:solidFill>
                <a:latin typeface="Times New Roman" panose="02020603050405020304" pitchFamily="18" charset="0"/>
                <a:cs typeface="Times New Roman" panose="02020603050405020304" pitchFamily="18" charset="0"/>
              </a:rPr>
              <a:t>Nên chọn kích cỡ tivi phù hợp với diện tích phòng.</a:t>
            </a:r>
          </a:p>
          <a:p>
            <a:pPr marL="0" indent="292100" fontAlgn="auto">
              <a:lnSpc>
                <a:spcPct val="150000"/>
              </a:lnSpc>
              <a:spcBef>
                <a:spcPts val="0"/>
              </a:spcBef>
              <a:spcAft>
                <a:spcPts val="0"/>
              </a:spcAft>
              <a:buFont typeface="Wingdings" panose="05000000000000000000" pitchFamily="2" charset="2"/>
              <a:buChar char="v"/>
              <a:defRPr/>
            </a:pPr>
            <a:r>
              <a:rPr lang="en-US" sz="2000">
                <a:solidFill>
                  <a:srgbClr val="002060"/>
                </a:solidFill>
                <a:latin typeface="Times New Roman" panose="02020603050405020304" pitchFamily="18" charset="0"/>
                <a:cs typeface="Times New Roman" panose="02020603050405020304" pitchFamily="18" charset="0"/>
              </a:rPr>
              <a:t>Chọn công nghệ màn hình LED thay cho loại LCD hoặc Plasma.</a:t>
            </a:r>
          </a:p>
          <a:p>
            <a:pPr marL="0" indent="292100" fontAlgn="auto">
              <a:lnSpc>
                <a:spcPct val="150000"/>
              </a:lnSpc>
              <a:spcBef>
                <a:spcPts val="0"/>
              </a:spcBef>
              <a:spcAft>
                <a:spcPts val="0"/>
              </a:spcAft>
              <a:buFont typeface="Wingdings" panose="05000000000000000000" pitchFamily="2" charset="2"/>
              <a:buChar char="v"/>
              <a:defRPr/>
            </a:pPr>
            <a:r>
              <a:rPr lang="en-US" sz="2000">
                <a:solidFill>
                  <a:srgbClr val="002060"/>
                </a:solidFill>
                <a:latin typeface="Times New Roman" panose="02020603050405020304" pitchFamily="18" charset="0"/>
                <a:cs typeface="Times New Roman" panose="02020603050405020304" pitchFamily="18" charset="0"/>
              </a:rPr>
              <a:t>Đối với dàn âm thanh và loa nên chọn loại có công suất vừa đủ (75-100W), phù hợp với phòng nghe.</a:t>
            </a:r>
          </a:p>
          <a:p>
            <a:pPr marL="0" indent="292100" fontAlgn="auto">
              <a:lnSpc>
                <a:spcPct val="150000"/>
              </a:lnSpc>
              <a:spcBef>
                <a:spcPts val="0"/>
              </a:spcBef>
              <a:spcAft>
                <a:spcPts val="0"/>
              </a:spcAft>
              <a:buFont typeface="Wingdings" panose="05000000000000000000" pitchFamily="2" charset="2"/>
              <a:buChar char="v"/>
              <a:defRPr/>
            </a:pPr>
            <a:r>
              <a:rPr lang="en-US" sz="2000">
                <a:solidFill>
                  <a:srgbClr val="002060"/>
                </a:solidFill>
                <a:latin typeface="Times New Roman" panose="02020603050405020304" pitchFamily="18" charset="0"/>
                <a:cs typeface="Times New Roman" panose="02020603050405020304" pitchFamily="18" charset="0"/>
              </a:rPr>
              <a:t>Nên kích hoạt tất cả tính năng tiết kiệm năng l</a:t>
            </a:r>
            <a:r>
              <a:rPr lang="vi-VN" sz="2000">
                <a:solidFill>
                  <a:srgbClr val="002060"/>
                </a:solidFill>
                <a:latin typeface="Times New Roman" panose="02020603050405020304" pitchFamily="18" charset="0"/>
                <a:cs typeface="Times New Roman" panose="02020603050405020304" pitchFamily="18" charset="0"/>
              </a:rPr>
              <a:t>ượn</a:t>
            </a:r>
            <a:r>
              <a:rPr lang="en-US" sz="2000">
                <a:solidFill>
                  <a:srgbClr val="002060"/>
                </a:solidFill>
                <a:latin typeface="Times New Roman" panose="02020603050405020304" pitchFamily="18" charset="0"/>
                <a:cs typeface="Times New Roman" panose="02020603050405020304" pitchFamily="18" charset="0"/>
              </a:rPr>
              <a:t>g có trên hệ thống máy tính, màn hình và các thiết bị kết nối.</a:t>
            </a:r>
          </a:p>
          <a:p>
            <a:pPr marL="0" indent="292100" fontAlgn="auto">
              <a:lnSpc>
                <a:spcPct val="150000"/>
              </a:lnSpc>
              <a:spcBef>
                <a:spcPts val="0"/>
              </a:spcBef>
              <a:spcAft>
                <a:spcPts val="0"/>
              </a:spcAft>
              <a:buFont typeface="Wingdings" panose="05000000000000000000" pitchFamily="2" charset="2"/>
              <a:buChar char="v"/>
              <a:defRPr/>
            </a:pPr>
            <a:r>
              <a:rPr lang="en-US" sz="2000">
                <a:solidFill>
                  <a:srgbClr val="002060"/>
                </a:solidFill>
                <a:latin typeface="Times New Roman" panose="02020603050405020304" pitchFamily="18" charset="0"/>
                <a:cs typeface="Times New Roman" panose="02020603050405020304" pitchFamily="18" charset="0"/>
              </a:rPr>
              <a:t>Nên chọn mua các sản phẩm có dán nhãn tiết kiệm năng l</a:t>
            </a:r>
            <a:r>
              <a:rPr lang="vi-VN" sz="2000">
                <a:solidFill>
                  <a:srgbClr val="002060"/>
                </a:solidFill>
                <a:latin typeface="Times New Roman" panose="02020603050405020304" pitchFamily="18" charset="0"/>
                <a:cs typeface="Times New Roman" panose="02020603050405020304" pitchFamily="18" charset="0"/>
              </a:rPr>
              <a:t>ượn</a:t>
            </a:r>
            <a:r>
              <a:rPr lang="en-US" sz="2000">
                <a:solidFill>
                  <a:srgbClr val="002060"/>
                </a:solidFill>
                <a:latin typeface="Times New Roman" panose="02020603050405020304" pitchFamily="18" charset="0"/>
                <a:cs typeface="Times New Roman" panose="02020603050405020304" pitchFamily="18" charset="0"/>
              </a:rPr>
              <a:t>g.</a:t>
            </a:r>
          </a:p>
          <a:p>
            <a:pPr marL="0" indent="292100" fontAlgn="auto">
              <a:lnSpc>
                <a:spcPct val="150000"/>
              </a:lnSpc>
              <a:spcBef>
                <a:spcPts val="0"/>
              </a:spcBef>
              <a:spcAft>
                <a:spcPts val="0"/>
              </a:spcAft>
              <a:buFont typeface="Wingdings" panose="05000000000000000000" pitchFamily="2" charset="2"/>
              <a:buChar char="v"/>
              <a:defRPr/>
            </a:pPr>
            <a:endParaRPr lang="en-US" sz="1600">
              <a:solidFill>
                <a:srgbClr val="002060"/>
              </a:solidFill>
              <a:latin typeface="Helvetica"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2093"/>
          <a:stretch/>
        </p:blipFill>
        <p:spPr bwMode="auto">
          <a:xfrm>
            <a:off x="265565" y="1755648"/>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6895" b="46942"/>
          <a:stretch/>
        </p:blipFill>
        <p:spPr bwMode="auto">
          <a:xfrm>
            <a:off x="2099131" y="1755648"/>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2907" b="24419"/>
          <a:stretch/>
        </p:blipFill>
        <p:spPr bwMode="auto">
          <a:xfrm>
            <a:off x="3861444" y="1812163"/>
            <a:ext cx="144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050" y="1755648"/>
            <a:ext cx="1600200" cy="1088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8082" y="1285860"/>
            <a:ext cx="1447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6"/>
          <p:cNvSpPr txBox="1">
            <a:spLocks/>
          </p:cNvSpPr>
          <p:nvPr/>
        </p:nvSpPr>
        <p:spPr>
          <a:xfrm>
            <a:off x="1785918" y="571480"/>
            <a:ext cx="5286412" cy="428628"/>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1800" b="1">
                <a:solidFill>
                  <a:schemeClr val="accent6">
                    <a:lumMod val="75000"/>
                  </a:schemeClr>
                </a:solidFill>
                <a:latin typeface="Times New Roman" pitchFamily="18" charset="0"/>
                <a:cs typeface="Times New Roman" pitchFamily="18" charset="0"/>
              </a:rPr>
              <a:t>TIVI VÀ THIẾT BỊ NGHE NHÌN (Tiếp theo)</a:t>
            </a:r>
            <a:endParaRPr lang="en-US" sz="1600">
              <a:solidFill>
                <a:schemeClr val="accent6">
                  <a:lumMod val="75000"/>
                </a:schemeClr>
              </a:solidFill>
              <a:latin typeface="Times New Roman" pitchFamily="18" charset="0"/>
              <a:cs typeface="Times New Roman" pitchFamily="18" charset="0"/>
            </a:endParaRPr>
          </a:p>
        </p:txBody>
      </p:sp>
      <p:sp>
        <p:nvSpPr>
          <p:cNvPr id="6" name="Content Placeholder 6"/>
          <p:cNvSpPr txBox="1">
            <a:spLocks/>
          </p:cNvSpPr>
          <p:nvPr/>
        </p:nvSpPr>
        <p:spPr>
          <a:xfrm>
            <a:off x="357158" y="1571612"/>
            <a:ext cx="7010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1800" b="1">
                <a:solidFill>
                  <a:srgbClr val="002060"/>
                </a:solidFill>
                <a:latin typeface="Times New Roman" pitchFamily="18" charset="0"/>
                <a:cs typeface="Times New Roman" pitchFamily="18" charset="0"/>
              </a:rPr>
              <a:t>Cách sử dụng TV và các thiết bị điện tử nghe nhìn, giải trí:</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Điều chỉnh màu sắc, độ sáng và độ tương phản của màn hình ở mức phù hợp;</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Chỉnh âm lượng ở mức vừa đủ nghe;</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Chuyển sang chế độ chờ khi tạm dừng;</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Tắt bằng nguồn chính trên máy thay vì dùng điều khiển từ xa;</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Cài đặt các chế độ tiết kiệm năng lượng cho máy vi tính;</a:t>
            </a:r>
          </a:p>
          <a:p>
            <a:pPr marL="0" indent="292100" fontAlgn="auto">
              <a:lnSpc>
                <a:spcPct val="150000"/>
              </a:lnSpc>
              <a:spcBef>
                <a:spcPts val="0"/>
              </a:spcBef>
              <a:spcAft>
                <a:spcPts val="0"/>
              </a:spcAft>
              <a:buFont typeface="Wingdings" panose="05000000000000000000" pitchFamily="2" charset="2"/>
              <a:buChar char="v"/>
              <a:defRPr/>
            </a:pPr>
            <a:r>
              <a:rPr lang="en-US" sz="1800">
                <a:solidFill>
                  <a:srgbClr val="002060"/>
                </a:solidFill>
                <a:latin typeface="Times New Roman" pitchFamily="18" charset="0"/>
                <a:cs typeface="Times New Roman" pitchFamily="18" charset="0"/>
              </a:rPr>
              <a:t>Nên thay thế dần màn hình CRT, chuyển sang dùng màn hình LCD (chỉ tiêu thụ 30% điện năng so với màn hình CRT cùng kích cỡ).</a:t>
            </a:r>
          </a:p>
          <a:p>
            <a:pPr marL="0" indent="292100" fontAlgn="auto">
              <a:lnSpc>
                <a:spcPct val="150000"/>
              </a:lnSpc>
              <a:spcBef>
                <a:spcPts val="0"/>
              </a:spcBef>
              <a:spcAft>
                <a:spcPts val="0"/>
              </a:spcAft>
              <a:buFont typeface="Wingdings" panose="05000000000000000000" pitchFamily="2" charset="2"/>
              <a:buChar char="v"/>
              <a:defRPr/>
            </a:pPr>
            <a:endParaRPr lang="en-US" sz="16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683"/>
          <a:stretch/>
        </p:blipFill>
        <p:spPr>
          <a:xfrm>
            <a:off x="39914" y="1752600"/>
            <a:ext cx="2997200" cy="2106617"/>
          </a:xfrm>
          <a:prstGeom prst="rect">
            <a:avLst/>
          </a:prstGeom>
          <a:ln>
            <a:noFill/>
          </a:ln>
          <a:effectLst>
            <a:softEdge rad="112500"/>
          </a:effectLst>
        </p:spPr>
      </p:pic>
      <p:sp>
        <p:nvSpPr>
          <p:cNvPr id="5" name="Content Placeholder 6"/>
          <p:cNvSpPr txBox="1">
            <a:spLocks/>
          </p:cNvSpPr>
          <p:nvPr/>
        </p:nvSpPr>
        <p:spPr>
          <a:xfrm>
            <a:off x="3581400" y="205581"/>
            <a:ext cx="2078831"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chemeClr val="accent6">
                    <a:lumMod val="75000"/>
                  </a:schemeClr>
                </a:solidFill>
                <a:latin typeface="Times New Roman" pitchFamily="18" charset="0"/>
                <a:ea typeface="Tahoma" panose="020B0604030504040204" pitchFamily="34" charset="0"/>
                <a:cs typeface="Times New Roman" pitchFamily="18" charset="0"/>
              </a:rPr>
              <a:t>LÒ VI SÓNG</a:t>
            </a:r>
            <a:endParaRPr lang="en-US" sz="1800">
              <a:solidFill>
                <a:schemeClr val="accent6">
                  <a:lumMod val="75000"/>
                </a:schemeClr>
              </a:solidFill>
              <a:latin typeface="Times New Roman" pitchFamily="18" charset="0"/>
              <a:ea typeface="Tahoma" panose="020B0604030504040204" pitchFamily="34" charset="0"/>
              <a:cs typeface="Times New Roman" pitchFamily="18" charset="0"/>
            </a:endParaRPr>
          </a:p>
        </p:txBody>
      </p:sp>
      <p:sp>
        <p:nvSpPr>
          <p:cNvPr id="6" name="Content Placeholder 6"/>
          <p:cNvSpPr txBox="1">
            <a:spLocks/>
          </p:cNvSpPr>
          <p:nvPr/>
        </p:nvSpPr>
        <p:spPr>
          <a:xfrm>
            <a:off x="2571736" y="642918"/>
            <a:ext cx="4267200" cy="441325"/>
          </a:xfrm>
          <a:prstGeom prst="round2DiagRect">
            <a:avLst/>
          </a:prstGeom>
          <a:ln>
            <a:solidFill>
              <a:schemeClr val="tx1"/>
            </a:solidFill>
            <a:prstDash val="sysDot"/>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000" b="1">
                <a:solidFill>
                  <a:srgbClr val="164397"/>
                </a:solidFill>
                <a:latin typeface="Times New Roman" panose="02020603050405020304" pitchFamily="18" charset="0"/>
                <a:cs typeface="Times New Roman" panose="02020603050405020304" pitchFamily="18" charset="0"/>
              </a:rPr>
              <a:t>Là thiết bị điện có </a:t>
            </a:r>
            <a:r>
              <a:rPr lang="en-US" sz="2000" b="1">
                <a:solidFill>
                  <a:srgbClr val="FF0000"/>
                </a:solidFill>
                <a:latin typeface="Times New Roman" panose="02020603050405020304" pitchFamily="18" charset="0"/>
                <a:cs typeface="Times New Roman" panose="02020603050405020304" pitchFamily="18" charset="0"/>
              </a:rPr>
              <a:t>công suất lớn </a:t>
            </a:r>
            <a:endParaRPr lang="en-US" sz="1800" b="1">
              <a:solidFill>
                <a:srgbClr val="FF0000"/>
              </a:solidFill>
              <a:latin typeface="Times New Roman" panose="02020603050405020304" pitchFamily="18" charset="0"/>
              <a:cs typeface="Times New Roman" panose="02020603050405020304" pitchFamily="18" charset="0"/>
            </a:endParaRPr>
          </a:p>
        </p:txBody>
      </p:sp>
      <p:sp>
        <p:nvSpPr>
          <p:cNvPr id="7" name="Content Placeholder 6"/>
          <p:cNvSpPr txBox="1">
            <a:spLocks/>
          </p:cNvSpPr>
          <p:nvPr/>
        </p:nvSpPr>
        <p:spPr bwMode="auto">
          <a:xfrm>
            <a:off x="3243943" y="3352800"/>
            <a:ext cx="5715000" cy="33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2000" b="1">
                <a:solidFill>
                  <a:srgbClr val="002060"/>
                </a:solidFill>
                <a:latin typeface="Tahoma" panose="020B0604030504040204" pitchFamily="34" charset="0"/>
                <a:ea typeface="Tahoma" panose="020B0604030504040204" pitchFamily="34" charset="0"/>
                <a:cs typeface="Tahoma" panose="020B0604030504040204" pitchFamily="34" charset="0"/>
              </a:rPr>
              <a:t>Sử dụng lò vi sóng:</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Không đặt lò gần các đồ điện khác, bố trí không gian thoát h</a:t>
            </a:r>
            <a:r>
              <a:rPr lang="vi-VN" altLang="en-US" sz="1800">
                <a:solidFill>
                  <a:srgbClr val="002060"/>
                </a:solidFill>
                <a:latin typeface="Times New Roman" panose="02020603050405020304" pitchFamily="18" charset="0"/>
                <a:cs typeface="Times New Roman" panose="02020603050405020304" pitchFamily="18" charset="0"/>
              </a:rPr>
              <a:t>ơ</a:t>
            </a:r>
            <a:r>
              <a:rPr lang="en-US" altLang="en-US" sz="1800">
                <a:solidFill>
                  <a:srgbClr val="002060"/>
                </a:solidFill>
                <a:latin typeface="Times New Roman" panose="02020603050405020304" pitchFamily="18" charset="0"/>
                <a:cs typeface="Times New Roman" panose="02020603050405020304" pitchFamily="18" charset="0"/>
              </a:rPr>
              <a:t>i nóng cho lò.</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Nên sử dụng các chương trình nấu được cài đặt sẵn vì đã được tối ưu;</a:t>
            </a:r>
          </a:p>
          <a:p>
            <a:pPr marL="285750" indent="-285750">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Khi dùng chức năng nướng, nên để thực phẩm thật khô (hoặc ráo nước) rồi với nướng.</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Thường xuyên vệ sinh bên trong lò sạch sẽ.</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9" y="4409398"/>
            <a:ext cx="3124200" cy="1746238"/>
          </a:xfrm>
          <a:prstGeom prst="rect">
            <a:avLst/>
          </a:prstGeom>
        </p:spPr>
      </p:pic>
      <p:sp>
        <p:nvSpPr>
          <p:cNvPr id="9" name="Content Placeholder 6"/>
          <p:cNvSpPr txBox="1">
            <a:spLocks/>
          </p:cNvSpPr>
          <p:nvPr/>
        </p:nvSpPr>
        <p:spPr bwMode="auto">
          <a:xfrm>
            <a:off x="3251200" y="1676400"/>
            <a:ext cx="5715000" cy="175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2000" b="1">
                <a:solidFill>
                  <a:srgbClr val="002060"/>
                </a:solidFill>
                <a:latin typeface="Tahoma" panose="020B0604030504040204" pitchFamily="34" charset="0"/>
                <a:ea typeface="Tahoma" panose="020B0604030504040204" pitchFamily="34" charset="0"/>
                <a:cs typeface="Tahoma" panose="020B0604030504040204" pitchFamily="34" charset="0"/>
              </a:rPr>
              <a:t>Lựa chọn:</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Phù hợp với số ng</a:t>
            </a:r>
            <a:r>
              <a:rPr lang="vi-VN" altLang="en-US" sz="1800">
                <a:solidFill>
                  <a:srgbClr val="002060"/>
                </a:solidFill>
                <a:latin typeface="Times New Roman" panose="02020603050405020304" pitchFamily="18" charset="0"/>
                <a:cs typeface="Times New Roman" panose="02020603050405020304" pitchFamily="18" charset="0"/>
              </a:rPr>
              <a:t>ườ</a:t>
            </a:r>
            <a:r>
              <a:rPr lang="en-US" altLang="en-US" sz="1800">
                <a:solidFill>
                  <a:srgbClr val="002060"/>
                </a:solidFill>
                <a:latin typeface="Times New Roman" panose="02020603050405020304" pitchFamily="18" charset="0"/>
                <a:cs typeface="Times New Roman" panose="02020603050405020304" pitchFamily="18" charset="0"/>
              </a:rPr>
              <a:t>i trong gia đình.</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Có dung tích và chức năng phù hợp với nhu cầu.</a:t>
            </a:r>
          </a:p>
          <a:p>
            <a:pPr marL="285750" indent="-285750">
              <a:lnSpc>
                <a:spcPct val="150000"/>
              </a:lnSpc>
              <a:spcBef>
                <a:spcPct val="0"/>
              </a:spcBef>
              <a:buFont typeface="Wingdings" panose="05000000000000000000" pitchFamily="2" charset="2"/>
              <a:buChar char="v"/>
            </a:pPr>
            <a:r>
              <a:rPr lang="en-US" altLang="en-US" sz="1800">
                <a:solidFill>
                  <a:srgbClr val="002060"/>
                </a:solidFill>
                <a:latin typeface="Times New Roman" panose="02020603050405020304" pitchFamily="18" charset="0"/>
                <a:cs typeface="Times New Roman" panose="02020603050405020304" pitchFamily="18" charset="0"/>
              </a:rPr>
              <a:t>Có sử dụng biến tần.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25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750"/>
                                        <p:tgtEl>
                                          <p:spTgt spid="9">
                                            <p:txEl>
                                              <p:pRg st="0" end="0"/>
                                            </p:txEl>
                                          </p:spTgt>
                                        </p:tgtEl>
                                      </p:cBhvr>
                                    </p:animEffect>
                                  </p:childTnLst>
                                </p:cTn>
                              </p:par>
                            </p:childTnLst>
                          </p:cTn>
                        </p:par>
                        <p:par>
                          <p:cTn id="13" fill="hold">
                            <p:stCondLst>
                              <p:cond delay="1500"/>
                            </p:stCondLst>
                            <p:childTnLst>
                              <p:par>
                                <p:cTn id="14" presetID="16" presetClass="entr" presetSubtype="21" fill="hold" nodeType="afterEffect">
                                  <p:stCondLst>
                                    <p:cond delay="25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arn(inVertical)">
                                      <p:cBhvr>
                                        <p:cTn id="16" dur="750"/>
                                        <p:tgtEl>
                                          <p:spTgt spid="9">
                                            <p:txEl>
                                              <p:pRg st="1" end="1"/>
                                            </p:txEl>
                                          </p:spTgt>
                                        </p:tgtEl>
                                      </p:cBhvr>
                                    </p:animEffect>
                                  </p:childTnLst>
                                </p:cTn>
                              </p:par>
                            </p:childTnLst>
                          </p:cTn>
                        </p:par>
                        <p:par>
                          <p:cTn id="17" fill="hold">
                            <p:stCondLst>
                              <p:cond delay="2500"/>
                            </p:stCondLst>
                            <p:childTnLst>
                              <p:par>
                                <p:cTn id="18" presetID="16" presetClass="entr" presetSubtype="21" fill="hold" nodeType="afterEffect">
                                  <p:stCondLst>
                                    <p:cond delay="25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750"/>
                                        <p:tgtEl>
                                          <p:spTgt spid="9">
                                            <p:txEl>
                                              <p:pRg st="2" end="2"/>
                                            </p:txEl>
                                          </p:spTgt>
                                        </p:tgtEl>
                                      </p:cBhvr>
                                    </p:animEffect>
                                  </p:childTnLst>
                                </p:cTn>
                              </p:par>
                            </p:childTnLst>
                          </p:cTn>
                        </p:par>
                        <p:par>
                          <p:cTn id="21" fill="hold">
                            <p:stCondLst>
                              <p:cond delay="3500"/>
                            </p:stCondLst>
                            <p:childTnLst>
                              <p:par>
                                <p:cTn id="22" presetID="16" presetClass="entr" presetSubtype="21" fill="hold" nodeType="afterEffect">
                                  <p:stCondLst>
                                    <p:cond delay="25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75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3193" y="2713440"/>
            <a:ext cx="4125945" cy="3763560"/>
          </a:xfrm>
          <a:effectLst>
            <a:softEdge rad="112500"/>
          </a:effectLst>
        </p:spPr>
      </p:pic>
      <p:sp>
        <p:nvSpPr>
          <p:cNvPr id="5" name="Rectangle 4"/>
          <p:cNvSpPr/>
          <p:nvPr/>
        </p:nvSpPr>
        <p:spPr>
          <a:xfrm>
            <a:off x="1" y="1043580"/>
            <a:ext cx="9143999"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TIẾT KIỆM ĐIỆN LÀ TIẾT KIỆM NGÂN QUỸ </a:t>
            </a:r>
          </a:p>
          <a:p>
            <a:pPr algn="ctr" fontAlgn="auto">
              <a:lnSpc>
                <a:spcPct val="150000"/>
              </a:lnSpc>
              <a:spcBef>
                <a:spcPts val="0"/>
              </a:spcBef>
              <a:spcAft>
                <a:spcPts val="0"/>
              </a:spcAft>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GIA ĐÌNH VÀ TÀI NGUYÊN ĐẤT NƯỚC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45705"/>
            <a:ext cx="4800601" cy="32004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590" y="3429000"/>
            <a:ext cx="4916992" cy="3223902"/>
          </a:xfrm>
          <a:prstGeom prst="rect">
            <a:avLst/>
          </a:prstGeom>
          <a:effectLst>
            <a:softEdge rad="112500"/>
          </a:effectLst>
        </p:spPr>
      </p:pic>
      <p:sp>
        <p:nvSpPr>
          <p:cNvPr id="5" name="Rectangle 4"/>
          <p:cNvSpPr/>
          <p:nvPr/>
        </p:nvSpPr>
        <p:spPr>
          <a:xfrm>
            <a:off x="152400" y="1043580"/>
            <a:ext cx="8872068"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TIẾT KIỆM ĐIỆN LÀ TIẾT KIỆM CHI PHÍ DOANH NGHIỆP, NGÂN SÁCH NHÀ N</a:t>
            </a:r>
            <a:r>
              <a:rPr lang="vi-VN"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ƯỚC</a:t>
            </a: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 VÀ TÀI NGUYÊN QUỐC GIA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2598726"/>
            <a:ext cx="5167133" cy="3341412"/>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8872068" cy="147027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50000"/>
              </a:lnSpc>
              <a:spcBef>
                <a:spcPts val="0"/>
              </a:spcBef>
              <a:spcAft>
                <a:spcPts val="0"/>
              </a:spcAft>
              <a:defRPr/>
            </a:pP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TIẾT KIỆM ĐIỆN LÀ BẢO VỆ MÔI TR</a:t>
            </a:r>
            <a:r>
              <a:rPr lang="vi-VN"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ƯỜN</a:t>
            </a: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G BỀN VỮNG CHO T</a:t>
            </a:r>
            <a:r>
              <a:rPr lang="vi-VN"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ƯƠN</a:t>
            </a:r>
            <a:r>
              <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RegularVU" pitchFamily="2" charset="0"/>
                <a:cs typeface="+mn-cs"/>
              </a:rPr>
              <a:t>G LAI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34" y="2590800"/>
            <a:ext cx="8382000" cy="33528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20544"/>
            <a:ext cx="5186370" cy="614353"/>
          </a:xfrm>
          <a:noFill/>
        </p:spPr>
        <p:txBody>
          <a:bodyPr>
            <a:normAutofit/>
          </a:bodyPr>
          <a:lstStyle/>
          <a:p>
            <a:pPr>
              <a:buFont typeface="Wingdings" pitchFamily="2" charset="2"/>
              <a:buChar char=""/>
            </a:pPr>
            <a:r>
              <a:rPr lang="en-US" sz="3000" b="1">
                <a:solidFill>
                  <a:srgbClr val="0070C0"/>
                </a:solidFill>
                <a:latin typeface="Times New Roman" pitchFamily="18" charset="0"/>
                <a:cs typeface="Times New Roman" pitchFamily="18" charset="0"/>
              </a:rPr>
              <a:t>Tiết kiệm điện là gì?</a:t>
            </a:r>
          </a:p>
        </p:txBody>
      </p:sp>
      <p:sp>
        <p:nvSpPr>
          <p:cNvPr id="4" name="Rounded Rectangle 3"/>
          <p:cNvSpPr/>
          <p:nvPr/>
        </p:nvSpPr>
        <p:spPr>
          <a:xfrm>
            <a:off x="2571736" y="428604"/>
            <a:ext cx="3786214" cy="642942"/>
          </a:xfrm>
          <a:prstGeom prst="roundRect">
            <a:avLst>
              <a:gd name="adj" fmla="val 38513"/>
            </a:avLst>
          </a:prstGeom>
          <a:solidFill>
            <a:schemeClr val="accent5">
              <a:lumMod val="60000"/>
              <a:lumOff val="40000"/>
            </a:schemeClr>
          </a:solidFill>
          <a:ln>
            <a:noFill/>
          </a:ln>
        </p:spPr>
        <p:style>
          <a:lnRef idx="0">
            <a:scrgbClr r="0" g="0" b="0"/>
          </a:lnRef>
          <a:fillRef idx="1002">
            <a:schemeClr val="dk2"/>
          </a:fillRef>
          <a:effectRef idx="0">
            <a:scrgbClr r="0" g="0" b="0"/>
          </a:effectRef>
          <a:fontRef idx="major"/>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a:solidFill>
                  <a:schemeClr val="accent6">
                    <a:lumMod val="75000"/>
                  </a:schemeClr>
                </a:solidFill>
                <a:latin typeface="Times New Roman" pitchFamily="18" charset="0"/>
                <a:cs typeface="Times New Roman" pitchFamily="18" charset="0"/>
              </a:rPr>
              <a:t>ĐẶT VẤN ĐỀ</a:t>
            </a:r>
            <a:endParaRPr lang="en-US" sz="3000" b="1" spc="50">
              <a:ln w="11430"/>
              <a:solidFill>
                <a:schemeClr val="accent6">
                  <a:lumMod val="75000"/>
                </a:schemeClr>
              </a:soli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txBox="1">
            <a:spLocks/>
          </p:cNvSpPr>
          <p:nvPr/>
        </p:nvSpPr>
        <p:spPr>
          <a:xfrm>
            <a:off x="512278" y="2643182"/>
            <a:ext cx="6715172" cy="642942"/>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0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Vì</a:t>
            </a:r>
            <a:r>
              <a:rPr kumimoji="0" lang="en-US" sz="3000" b="1" i="0" u="none" strike="noStrike" kern="1200" cap="none" spc="0" normalizeH="0" noProof="0">
                <a:ln>
                  <a:noFill/>
                </a:ln>
                <a:solidFill>
                  <a:srgbClr val="0070C0"/>
                </a:solidFill>
                <a:effectLst/>
                <a:uLnTx/>
                <a:uFillTx/>
                <a:latin typeface="Times New Roman" pitchFamily="18" charset="0"/>
                <a:ea typeface="+mn-ea"/>
                <a:cs typeface="Times New Roman" pitchFamily="18" charset="0"/>
              </a:rPr>
              <a:t> sao phải tiết kiệm điện</a:t>
            </a:r>
            <a:r>
              <a:rPr kumimoji="0" lang="en-US" sz="30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a:t>
            </a:r>
          </a:p>
        </p:txBody>
      </p:sp>
      <p:sp>
        <p:nvSpPr>
          <p:cNvPr id="7" name="Content Placeholder 2"/>
          <p:cNvSpPr txBox="1">
            <a:spLocks/>
          </p:cNvSpPr>
          <p:nvPr/>
        </p:nvSpPr>
        <p:spPr>
          <a:xfrm>
            <a:off x="642910" y="1896144"/>
            <a:ext cx="8001056" cy="1175666"/>
          </a:xfrm>
          <a:prstGeom prst="rect">
            <a:avLst/>
          </a:prstGeom>
          <a:noFill/>
        </p:spPr>
        <p:txBody>
          <a:bodyPr vert="horz" lIns="91440" tIns="45720" rIns="91440" bIns="45720" rtlCol="0">
            <a:noAutofit/>
          </a:bodyPr>
          <a:lstStyle/>
          <a:p>
            <a:pPr marL="342900" lvl="0" indent="-342900" algn="just">
              <a:spcBef>
                <a:spcPct val="20000"/>
              </a:spcBef>
            </a:pPr>
            <a:r>
              <a:rPr lang="en-US" sz="2200" b="1">
                <a:solidFill>
                  <a:srgbClr val="0070C0"/>
                </a:solidFill>
                <a:latin typeface="Times New Roman" pitchFamily="18" charset="0"/>
                <a:cs typeface="Times New Roman" pitchFamily="18" charset="0"/>
              </a:rPr>
              <a:t>    </a:t>
            </a:r>
            <a:r>
              <a:rPr lang="en-US" sz="2200" b="1" i="1">
                <a:solidFill>
                  <a:schemeClr val="accent6">
                    <a:lumMod val="75000"/>
                  </a:schemeClr>
                </a:solidFill>
                <a:latin typeface="Times New Roman" pitchFamily="18" charset="0"/>
                <a:cs typeface="Times New Roman" pitchFamily="18" charset="0"/>
              </a:rPr>
              <a:t>Tiết kiệm điện là là việc sử dụng điện để đáp ứng nhu cầu một cách hợp lý, hiệu quả, không lãng phí. </a:t>
            </a:r>
            <a:endParaRPr kumimoji="0" lang="en-US" sz="2200" b="1" i="1" u="none" strike="noStrike" kern="1200" cap="none" spc="0" normalizeH="0" baseline="0" noProof="0">
              <a:ln>
                <a:noFill/>
              </a:ln>
              <a:solidFill>
                <a:schemeClr val="accent6">
                  <a:lumMod val="75000"/>
                </a:schemeClr>
              </a:solidFill>
              <a:effectLst/>
              <a:uLnTx/>
              <a:uFillTx/>
              <a:latin typeface="Times New Roman" pitchFamily="18" charset="0"/>
              <a:ea typeface="+mn-ea"/>
              <a:cs typeface="Times New Roman" pitchFamily="18" charset="0"/>
            </a:endParaRPr>
          </a:p>
        </p:txBody>
      </p:sp>
      <p:sp>
        <p:nvSpPr>
          <p:cNvPr id="8" name="Rectangle 7"/>
          <p:cNvSpPr/>
          <p:nvPr/>
        </p:nvSpPr>
        <p:spPr>
          <a:xfrm>
            <a:off x="928662" y="3214686"/>
            <a:ext cx="7715304" cy="2800767"/>
          </a:xfrm>
          <a:prstGeom prst="rect">
            <a:avLst/>
          </a:prstGeom>
        </p:spPr>
        <p:txBody>
          <a:bodyPr wrap="square">
            <a:spAutoFit/>
          </a:bodyPr>
          <a:lstStyle/>
          <a:p>
            <a:pPr algn="just"/>
            <a:r>
              <a:rPr lang="en-US" sz="2200" b="1" i="1">
                <a:solidFill>
                  <a:schemeClr val="accent6">
                    <a:lumMod val="75000"/>
                  </a:schemeClr>
                </a:solidFill>
                <a:latin typeface="Times New Roman" pitchFamily="18" charset="0"/>
                <a:cs typeface="Times New Roman" pitchFamily="18" charset="0"/>
              </a:rPr>
              <a:t>Năng lượng nói chung và năng lượng điện nói riêng là nguồn lực cho mọi hoạt động sản xuất, kinh doanh, đời sống sinh hoạt của nhân dân, là yếu tố đảm bảo cho phát triển kinh tế xã hội của mỗi quốc gia. Tuy nhiên, các nguồn tài nguyên cho sản xuất điện, đặc biệt là các nguồn năng lượng không tái tạo ngày càng trở nên cạn kiệt. Vì vậy, việc sử dụng điện tiết kiệm và hiệu quả sẽ góp phần đảm bảo an ninh năng lượng, bảo vệ môi trường và góp phần vào chiến lược phát triển bền vững của mỗi đất nước.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1357298"/>
            <a:ext cx="7500990" cy="2400657"/>
          </a:xfrm>
          <a:prstGeom prst="rect">
            <a:avLst/>
          </a:prstGeom>
        </p:spPr>
        <p:txBody>
          <a:bodyPr wrap="square">
            <a:spAutoFit/>
          </a:bodyPr>
          <a:lstStyle/>
          <a:p>
            <a:pPr algn="just"/>
            <a:r>
              <a:rPr lang="en-US" sz="3000">
                <a:latin typeface="Times New Roman" pitchFamily="18" charset="0"/>
                <a:cs typeface="Times New Roman" pitchFamily="18" charset="0"/>
              </a:rPr>
              <a:t>K</a:t>
            </a:r>
            <a:r>
              <a:rPr lang="en-US" sz="3000">
                <a:latin typeface="Times New Roman" pitchFamily="18" charset="0"/>
                <a:ea typeface="Calibri" pitchFamily="34" charset="0"/>
                <a:cs typeface="Times New Roman" pitchFamily="18" charset="0"/>
              </a:rPr>
              <a:t>hi có nhu cầu tư vấn, giải đáp thắc mắc, cung cấp thông tin về tất cả các dịch vụ điện hoặc bị sự cố điện.v.v., Quý khách hàng hãy gọi số điện thoại </a:t>
            </a:r>
            <a:r>
              <a:rPr lang="en-US" sz="3000" b="1">
                <a:latin typeface="Times New Roman" pitchFamily="18" charset="0"/>
                <a:ea typeface="Calibri" pitchFamily="34" charset="0"/>
                <a:cs typeface="Times New Roman" pitchFamily="18" charset="0"/>
              </a:rPr>
              <a:t>19001909</a:t>
            </a:r>
            <a:r>
              <a:rPr lang="en-US" sz="3000">
                <a:latin typeface="Times New Roman" pitchFamily="18" charset="0"/>
                <a:ea typeface="Calibri" pitchFamily="34" charset="0"/>
                <a:cs typeface="Times New Roman" pitchFamily="18" charset="0"/>
              </a:rPr>
              <a:t> của Trung tâm Chăm sóc khách hàng Điện lực miền Trung để được phục vụ. </a:t>
            </a:r>
            <a:endParaRPr lang="en-US" sz="3000">
              <a:latin typeface="Times New Roman" pitchFamily="18" charset="0"/>
              <a:cs typeface="Times New Roman" pitchFamily="18" charset="0"/>
            </a:endParaRPr>
          </a:p>
        </p:txBody>
      </p:sp>
      <p:pic>
        <p:nvPicPr>
          <p:cNvPr id="6" name="Picture 5" descr="CSKH19001909.jpg"/>
          <p:cNvPicPr>
            <a:picLocks noChangeAspect="1"/>
          </p:cNvPicPr>
          <p:nvPr/>
        </p:nvPicPr>
        <p:blipFill>
          <a:blip r:embed="rId3"/>
          <a:stretch>
            <a:fillRect/>
          </a:stretch>
        </p:blipFill>
        <p:spPr>
          <a:xfrm>
            <a:off x="1285852" y="4143380"/>
            <a:ext cx="6534150" cy="1200150"/>
          </a:xfrm>
          <a:prstGeom prst="rect">
            <a:avLst/>
          </a:prstGeom>
        </p:spPr>
      </p:pic>
      <p:sp>
        <p:nvSpPr>
          <p:cNvPr id="7" name="Rounded Rectangle 6"/>
          <p:cNvSpPr/>
          <p:nvPr/>
        </p:nvSpPr>
        <p:spPr>
          <a:xfrm>
            <a:off x="2285984" y="285728"/>
            <a:ext cx="5000660" cy="571504"/>
          </a:xfrm>
          <a:prstGeom prst="roundRect">
            <a:avLst>
              <a:gd name="adj" fmla="val 4238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70C0"/>
                </a:solidFill>
                <a:latin typeface="Times New Roman" pitchFamily="18" charset="0"/>
                <a:cs typeface="Times New Roman" pitchFamily="18" charset="0"/>
              </a:rPr>
              <a:t>TƯ VẤN &amp; GIẢI ĐÁP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 y="3352800"/>
            <a:ext cx="9164013" cy="3505200"/>
          </a:xfrm>
          <a:prstGeom prst="rect">
            <a:avLst/>
          </a:prstGeom>
          <a:ln>
            <a:noFill/>
          </a:ln>
          <a:effectLst>
            <a:softEdge rad="112500"/>
          </a:effectLst>
        </p:spPr>
      </p:pic>
      <p:pic>
        <p:nvPicPr>
          <p:cNvPr id="6" name="Picture 5" descr="D:\DV Khach hang\Phong GDKH\Dien luc Quang Tri\Logo Dien luc Quang Tri mau 2.jpg"/>
          <p:cNvPicPr/>
          <p:nvPr/>
        </p:nvPicPr>
        <p:blipFill>
          <a:blip r:embed="rId3" cstate="print"/>
          <a:srcRect/>
          <a:stretch>
            <a:fillRect/>
          </a:stretch>
        </p:blipFill>
        <p:spPr bwMode="auto">
          <a:xfrm>
            <a:off x="428596" y="285728"/>
            <a:ext cx="1714512" cy="1071569"/>
          </a:xfrm>
          <a:prstGeom prst="rect">
            <a:avLst/>
          </a:prstGeom>
          <a:noFill/>
          <a:ln w="9525">
            <a:noFill/>
            <a:miter lim="800000"/>
            <a:headEnd/>
            <a:tailEnd/>
          </a:ln>
        </p:spPr>
      </p:pic>
      <p:sp>
        <p:nvSpPr>
          <p:cNvPr id="8" name="WordArt 7"/>
          <p:cNvSpPr>
            <a:spLocks noChangeArrowheads="1" noChangeShapeType="1" noTextEdit="1"/>
          </p:cNvSpPr>
          <p:nvPr/>
        </p:nvSpPr>
        <p:spPr bwMode="gray">
          <a:xfrm>
            <a:off x="1857356" y="2000240"/>
            <a:ext cx="5759450" cy="401630"/>
          </a:xfrm>
          <a:prstGeom prst="rect">
            <a:avLst/>
          </a:prstGeom>
        </p:spPr>
        <p:txBody>
          <a:bodyPr wrap="none" fromWordArt="1">
            <a:prstTxWarp prst="textDeflate">
              <a:avLst>
                <a:gd name="adj" fmla="val 0"/>
              </a:avLst>
            </a:prstTxWarp>
          </a:bodyPr>
          <a:lstStyle/>
          <a:p>
            <a:pPr algn="ctr"/>
            <a:r>
              <a:rPr lang="vi-VN" sz="3600" b="1" kern="10">
                <a:ln w="19050">
                  <a:solidFill>
                    <a:schemeClr val="bg1"/>
                  </a:solidFill>
                  <a:round/>
                  <a:headEnd/>
                  <a:tailEnd/>
                </a:ln>
                <a:solidFill>
                  <a:srgbClr val="0070C0"/>
                </a:solidFill>
                <a:effectLst>
                  <a:outerShdw dist="63500" dir="2212194" algn="ctr" rotWithShape="0">
                    <a:srgbClr val="868686">
                      <a:alpha val="50000"/>
                    </a:srgbClr>
                  </a:outerShdw>
                </a:effectLst>
                <a:latin typeface="Arial"/>
                <a:cs typeface="Arial"/>
              </a:rPr>
              <a:t>XIN CHÂN THÀNH CẢM ƠN</a:t>
            </a:r>
            <a:endParaRPr lang="en-US" sz="3600" b="1" kern="10">
              <a:ln w="19050">
                <a:solidFill>
                  <a:schemeClr val="bg1"/>
                </a:solidFill>
                <a:round/>
                <a:headEnd/>
                <a:tailEnd/>
              </a:ln>
              <a:solidFill>
                <a:srgbClr val="0070C0"/>
              </a:solidFill>
              <a:effectLst>
                <a:outerShdw dist="63500" dir="2212194" algn="ctr" rotWithShape="0">
                  <a:srgbClr val="868686">
                    <a:alpha val="50000"/>
                  </a:srgbClr>
                </a:outerShdw>
              </a:effectLst>
              <a:latin typeface="Arial"/>
              <a:cs typeface="Arial"/>
            </a:endParaRPr>
          </a:p>
        </p:txBody>
      </p:sp>
      <p:sp>
        <p:nvSpPr>
          <p:cNvPr id="9" name="WordArt 7"/>
          <p:cNvSpPr>
            <a:spLocks noChangeArrowheads="1" noChangeShapeType="1" noTextEdit="1"/>
          </p:cNvSpPr>
          <p:nvPr/>
        </p:nvSpPr>
        <p:spPr bwMode="gray">
          <a:xfrm>
            <a:off x="2000232" y="2643182"/>
            <a:ext cx="5410200" cy="496131"/>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solidFill>
                  <a:srgbClr val="0070C0"/>
                </a:solidFill>
                <a:effectLst>
                  <a:outerShdw dist="63500" dir="2212194" algn="ctr" rotWithShape="0">
                    <a:srgbClr val="868686">
                      <a:alpha val="50000"/>
                    </a:srgbClr>
                  </a:outerShdw>
                </a:effectLst>
                <a:latin typeface="Arial"/>
                <a:cs typeface="Arial"/>
              </a:rPr>
              <a:t>QUÝ VỊ ĐÃ LẮNG NGHE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285984" y="500042"/>
            <a:ext cx="6253177" cy="820136"/>
          </a:xfrm>
          <a:prstGeom prst="roundRect">
            <a:avLst>
              <a:gd name="adj" fmla="val 50000"/>
            </a:avLst>
          </a:prstGeom>
          <a:solidFill>
            <a:schemeClr val="accent5">
              <a:lumMod val="60000"/>
              <a:lumOff val="40000"/>
            </a:schemeClr>
          </a:solidFill>
          <a:ln>
            <a:solidFill>
              <a:schemeClr val="accent1"/>
            </a:solidFill>
          </a:ln>
          <a:extLst/>
        </p:spPr>
        <p:txBody>
          <a:bodyPr vert="horz" wrap="square" lIns="91440" tIns="45720" rIns="91440" bIns="45720" numCol="1" anchor="ctr" anchorCtr="0" compatLnSpc="1">
            <a:prstTxWarp prst="textNoShape">
              <a:avLst/>
            </a:prstTxWarp>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2400" b="1">
                <a:solidFill>
                  <a:srgbClr val="0070C0"/>
                </a:solidFill>
                <a:latin typeface="Times New Roman" pitchFamily="18" charset="0"/>
                <a:ea typeface="Tahoma" panose="020B0604030504040204" pitchFamily="34" charset="0"/>
                <a:cs typeface="Times New Roman" pitchFamily="18" charset="0"/>
              </a:rPr>
              <a:t>CÁC VĂN BẢN CHỈ ĐẠO CÔNG TÁC </a:t>
            </a:r>
          </a:p>
          <a:p>
            <a:r>
              <a:rPr lang="en-US" altLang="en-US" sz="2400" b="1">
                <a:solidFill>
                  <a:srgbClr val="0070C0"/>
                </a:solidFill>
                <a:latin typeface="Times New Roman" pitchFamily="18" charset="0"/>
                <a:ea typeface="Tahoma" panose="020B0604030504040204" pitchFamily="34" charset="0"/>
                <a:cs typeface="Times New Roman" pitchFamily="18" charset="0"/>
              </a:rPr>
              <a:t>TIẾT KIỆM ĐIỆN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3561467"/>
            <a:ext cx="2190750" cy="666750"/>
          </a:xfrm>
          <a:prstGeom prst="rect">
            <a:avLst/>
          </a:prstGeom>
        </p:spPr>
      </p:pic>
      <p:sp>
        <p:nvSpPr>
          <p:cNvPr id="3" name="Rounded Rectangle 2"/>
          <p:cNvSpPr/>
          <p:nvPr/>
        </p:nvSpPr>
        <p:spPr>
          <a:xfrm>
            <a:off x="2895600" y="1921295"/>
            <a:ext cx="5551521" cy="476726"/>
          </a:xfrm>
          <a:prstGeom prst="round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none" lIns="91440" tIns="45720" rIns="91440" bIns="45720">
            <a:spAutoFit/>
          </a:bodyPr>
          <a:lstStyle/>
          <a:p>
            <a:pPr algn="ctr"/>
            <a:r>
              <a:rPr lang="en-US" sz="2200" b="1" cap="none" spc="0">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Luật sử dụng năng lượng tiết kiệm, hiệu quả</a:t>
            </a:r>
          </a:p>
        </p:txBody>
      </p:sp>
      <p:sp>
        <p:nvSpPr>
          <p:cNvPr id="7" name="Rounded Rectangle 6"/>
          <p:cNvSpPr/>
          <p:nvPr/>
        </p:nvSpPr>
        <p:spPr>
          <a:xfrm>
            <a:off x="2895598" y="2757308"/>
            <a:ext cx="5896167" cy="85129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lIns="91440" tIns="45720" rIns="91440" bIns="45720">
            <a:spAutoFit/>
          </a:bodyPr>
          <a:lstStyle/>
          <a:p>
            <a:pPr algn="ctr"/>
            <a:r>
              <a:rPr lang="en-US" sz="2200" b="1">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Chỉ thị 171/CT-TTg ngày 26/01/2011 của </a:t>
            </a:r>
          </a:p>
          <a:p>
            <a:pPr algn="ctr"/>
            <a:r>
              <a:rPr lang="en-US" sz="2200" b="1">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Thủ Tướng Chính Phủ</a:t>
            </a:r>
            <a:endParaRPr lang="en-US" sz="2200" b="1" cap="none" spc="0">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endParaRPr>
          </a:p>
        </p:txBody>
      </p:sp>
      <p:sp>
        <p:nvSpPr>
          <p:cNvPr id="10" name="Rounded Rectangle 9"/>
          <p:cNvSpPr/>
          <p:nvPr/>
        </p:nvSpPr>
        <p:spPr>
          <a:xfrm>
            <a:off x="2895597" y="3870673"/>
            <a:ext cx="5896167" cy="851297"/>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lIns="91440" tIns="45720" rIns="91440" bIns="45720">
            <a:spAutoFit/>
          </a:bodyPr>
          <a:lstStyle/>
          <a:p>
            <a:pPr algn="ctr"/>
            <a:r>
              <a:rPr lang="en-US" sz="2200" b="1">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Quyết định 1427/QĐ-TTg ngày 02/10/2012 của Thủ tướng chính phủ</a:t>
            </a:r>
            <a:endParaRPr lang="en-US" sz="2200" b="1" cap="none" spc="0">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endParaRPr>
          </a:p>
        </p:txBody>
      </p:sp>
      <p:sp>
        <p:nvSpPr>
          <p:cNvPr id="11" name="Rounded Rectangle 10"/>
          <p:cNvSpPr/>
          <p:nvPr/>
        </p:nvSpPr>
        <p:spPr>
          <a:xfrm>
            <a:off x="2895597" y="4979101"/>
            <a:ext cx="5896167" cy="851297"/>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lIns="91440" tIns="45720" rIns="91440" bIns="45720">
            <a:spAutoFit/>
          </a:bodyPr>
          <a:lstStyle/>
          <a:p>
            <a:pPr algn="ctr"/>
            <a:r>
              <a:rPr lang="en-US" sz="2200" b="1">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Chỉ thị 06/CT-UBND ngày 25/03/2011 của </a:t>
            </a:r>
          </a:p>
          <a:p>
            <a:pPr algn="ctr"/>
            <a:r>
              <a:rPr lang="en-US" sz="2200" b="1">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rPr>
              <a:t>UBND Tỉnh Quảng Trị</a:t>
            </a:r>
            <a:endParaRPr lang="en-US" sz="2200" b="1" cap="none" spc="0">
              <a:ln w="0"/>
              <a:solidFill>
                <a:schemeClr val="accent1"/>
              </a:solidFill>
              <a:effectLst>
                <a:outerShdw blurRad="38100" dist="25400" dir="5400000" algn="ctr" rotWithShape="0">
                  <a:srgbClr val="6E747A">
                    <a:alpha val="43000"/>
                  </a:srgbClr>
                </a:outerShdw>
              </a:effectLst>
              <a:latin typeface="Times New Roman" pitchFamily="18" charset="0"/>
              <a:ea typeface="Tahoma" panose="020B0604030504040204" pitchFamily="34" charset="0"/>
              <a:cs typeface="Times New Roman" pitchFamily="18" charset="0"/>
            </a:endParaRPr>
          </a:p>
        </p:txBody>
      </p:sp>
      <p:sp>
        <p:nvSpPr>
          <p:cNvPr id="4" name="4-Point Star 3"/>
          <p:cNvSpPr/>
          <p:nvPr/>
        </p:nvSpPr>
        <p:spPr>
          <a:xfrm>
            <a:off x="2598063" y="2064663"/>
            <a:ext cx="221337" cy="2213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2598063" y="3018859"/>
            <a:ext cx="221337" cy="2213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2601694" y="4117548"/>
            <a:ext cx="221337" cy="2213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2598062" y="5186322"/>
            <a:ext cx="221337" cy="2213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2441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4"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52400"/>
            <a:ext cx="7195668" cy="57996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50000"/>
              </a:lnSpc>
              <a:spcBef>
                <a:spcPts val="0"/>
              </a:spcBef>
              <a:spcAft>
                <a:spcPts val="0"/>
              </a:spcAft>
              <a:defRPr/>
            </a:pPr>
            <a:r>
              <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CÁC GIẢI PHÁP VÀ BIỆN PHÁP TIẾT KIỆM</a:t>
            </a:r>
          </a:p>
        </p:txBody>
      </p:sp>
      <p:graphicFrame>
        <p:nvGraphicFramePr>
          <p:cNvPr id="5" name="Diagram 4"/>
          <p:cNvGraphicFramePr/>
          <p:nvPr>
            <p:extLst>
              <p:ext uri="{D42A27DB-BD31-4B8C-83A1-F6EECF244321}">
                <p14:modId xmlns:p14="http://schemas.microsoft.com/office/powerpoint/2010/main" val="3311194827"/>
              </p:ext>
            </p:extLst>
          </p:nvPr>
        </p:nvGraphicFramePr>
        <p:xfrm>
          <a:off x="1371600" y="381000"/>
          <a:ext cx="67056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3850304"/>
            <a:ext cx="3733800" cy="715089"/>
          </a:xfrm>
          <a:prstGeom prst="roundRect">
            <a:avLst/>
          </a:prstGeom>
          <a:solidFill>
            <a:schemeClr val="accent2">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Lựa chọn thiết bị điện thế hệ mới, có nhãn tiết kiệm năng lượng</a:t>
            </a:r>
          </a:p>
        </p:txBody>
      </p:sp>
      <p:sp>
        <p:nvSpPr>
          <p:cNvPr id="7" name="TextBox 6"/>
          <p:cNvSpPr txBox="1"/>
          <p:nvPr/>
        </p:nvSpPr>
        <p:spPr>
          <a:xfrm>
            <a:off x="762000" y="4678770"/>
            <a:ext cx="3505200" cy="715089"/>
          </a:xfrm>
          <a:prstGeom prst="roundRect">
            <a:avLst/>
          </a:prstGeom>
          <a:solidFill>
            <a:schemeClr val="accent3">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Chọn thiết bị điện có nhiều nấc tốc độ và biến tần</a:t>
            </a:r>
          </a:p>
        </p:txBody>
      </p:sp>
      <p:sp>
        <p:nvSpPr>
          <p:cNvPr id="8" name="TextBox 7"/>
          <p:cNvSpPr txBox="1"/>
          <p:nvPr/>
        </p:nvSpPr>
        <p:spPr>
          <a:xfrm>
            <a:off x="737937" y="5451512"/>
            <a:ext cx="3529263" cy="715089"/>
          </a:xfrm>
          <a:prstGeom prst="roundRect">
            <a:avLst/>
          </a:prstGeom>
          <a:solidFill>
            <a:schemeClr val="accent4">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Sử dụng bóng đèn tiết kiệm điện thay cho bóng đèn tròn</a:t>
            </a:r>
          </a:p>
        </p:txBody>
      </p:sp>
      <p:sp>
        <p:nvSpPr>
          <p:cNvPr id="9" name="TextBox 8"/>
          <p:cNvSpPr txBox="1"/>
          <p:nvPr/>
        </p:nvSpPr>
        <p:spPr>
          <a:xfrm>
            <a:off x="5257800" y="3985740"/>
            <a:ext cx="3641558" cy="715089"/>
          </a:xfrm>
          <a:prstGeom prst="roundRect">
            <a:avLst/>
          </a:prstGeom>
          <a:solidFill>
            <a:schemeClr val="accent2">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Tắt, cắt hẳn nguồn điện khi không sử dụng </a:t>
            </a:r>
          </a:p>
        </p:txBody>
      </p:sp>
      <p:sp>
        <p:nvSpPr>
          <p:cNvPr id="10" name="TextBox 9"/>
          <p:cNvSpPr txBox="1"/>
          <p:nvPr/>
        </p:nvSpPr>
        <p:spPr>
          <a:xfrm>
            <a:off x="5257800" y="4871859"/>
            <a:ext cx="3641558" cy="408623"/>
          </a:xfrm>
          <a:prstGeom prst="roundRect">
            <a:avLst/>
          </a:prstGeom>
          <a:solidFill>
            <a:schemeClr val="accent3">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Tận dụng tối đa ánh sáng tự nhiên</a:t>
            </a:r>
          </a:p>
        </p:txBody>
      </p:sp>
      <p:sp>
        <p:nvSpPr>
          <p:cNvPr id="11" name="TextBox 10"/>
          <p:cNvSpPr txBox="1"/>
          <p:nvPr/>
        </p:nvSpPr>
        <p:spPr>
          <a:xfrm>
            <a:off x="5234521" y="5451511"/>
            <a:ext cx="3708953" cy="715089"/>
          </a:xfrm>
          <a:prstGeom prst="roundRect">
            <a:avLst/>
          </a:prstGeom>
          <a:solidFill>
            <a:schemeClr val="accent4">
              <a:lumMod val="20000"/>
              <a:lumOff val="80000"/>
            </a:schemeClr>
          </a:solidFill>
        </p:spPr>
        <p:txBody>
          <a:bodyPr wrap="square" rtlCol="0">
            <a:spAutoFit/>
          </a:bodyPr>
          <a:lstStyle/>
          <a:p>
            <a:pPr lvl="0" algn="ctr"/>
            <a:r>
              <a:rPr lang="en-US" b="1">
                <a:latin typeface="Times New Roman" panose="02020603050405020304" pitchFamily="18" charset="0"/>
                <a:cs typeface="Times New Roman" panose="02020603050405020304" pitchFamily="18" charset="0"/>
              </a:rPr>
              <a:t>Không mở cửa khi bật điều hòa trong phòng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750"/>
                            </p:stCondLst>
                            <p:childTnLst>
                              <p:par>
                                <p:cTn id="17" presetID="10" presetClass="entr" presetSubtype="0" fill="hold" grpId="0" nodeType="after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0" presetClass="entr" presetSubtype="0"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3"/>
          <a:srcRect r="40168"/>
          <a:stretch>
            <a:fillRect/>
          </a:stretch>
        </p:blipFill>
        <p:spPr>
          <a:xfrm>
            <a:off x="444925" y="1343006"/>
            <a:ext cx="1500198" cy="1668532"/>
          </a:xfrm>
          <a:prstGeom prst="rect">
            <a:avLst/>
          </a:prstGeom>
        </p:spPr>
      </p:pic>
      <p:sp>
        <p:nvSpPr>
          <p:cNvPr id="6" name="Rounded Rectangle 5"/>
          <p:cNvSpPr/>
          <p:nvPr/>
        </p:nvSpPr>
        <p:spPr>
          <a:xfrm>
            <a:off x="2432956" y="357166"/>
            <a:ext cx="5786478" cy="571504"/>
          </a:xfrm>
          <a:prstGeom prst="roundRect">
            <a:avLst>
              <a:gd name="adj" fmla="val 50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70C0"/>
                </a:solidFill>
                <a:latin typeface="Times New Roman" pitchFamily="18" charset="0"/>
                <a:cs typeface="Times New Roman" pitchFamily="18" charset="0"/>
              </a:rPr>
              <a:t>NHÃN TIẾT KIỆM NĂNG LƯỢNG</a:t>
            </a:r>
            <a:endParaRPr lang="en-US">
              <a:solidFill>
                <a:srgbClr val="0070C0"/>
              </a:solidFill>
            </a:endParaRPr>
          </a:p>
        </p:txBody>
      </p:sp>
      <p:sp>
        <p:nvSpPr>
          <p:cNvPr id="10" name="TextBox 9"/>
          <p:cNvSpPr txBox="1"/>
          <p:nvPr/>
        </p:nvSpPr>
        <p:spPr>
          <a:xfrm>
            <a:off x="1994110" y="3300405"/>
            <a:ext cx="6643766" cy="2862322"/>
          </a:xfrm>
          <a:prstGeom prst="rect">
            <a:avLst/>
          </a:prstGeom>
          <a:noFill/>
        </p:spPr>
        <p:txBody>
          <a:bodyPr wrap="square" rtlCol="0">
            <a:spAutoFit/>
          </a:bodyPr>
          <a:lstStyle/>
          <a:p>
            <a:pPr algn="just"/>
            <a:r>
              <a:rPr lang="fr-FR" sz="2000" b="1">
                <a:latin typeface="Times New Roman" pitchFamily="18" charset="0"/>
                <a:cs typeface="Times New Roman" pitchFamily="18" charset="0"/>
              </a:rPr>
              <a:t>Nhãn so sánh</a:t>
            </a:r>
            <a:r>
              <a:rPr lang="fr-FR" sz="2000"/>
              <a:t>: </a:t>
            </a:r>
            <a:r>
              <a:rPr lang="fr-FR" sz="2000">
                <a:latin typeface="Times New Roman" pitchFamily="18" charset="0"/>
                <a:cs typeface="Times New Roman" pitchFamily="18" charset="0"/>
              </a:rPr>
              <a:t>Là nhãn được dán cho các phương tiện, thiết bị lưu thông trên thị trường có mức hiệu suất năng lượng khác nhau ứng với năm cấp hiệu suất năng lượng (từ một sao đến năm sao), nhãn năm sao là nhãn có hiệu suất tốt nhất nhằm cung cấp cho người tiêu dùng biết các thông tin về hiệu suất năng lượng của phương tiện, thiết bị này so với các phương tiện, thiết bị cùng loại khác trên thị trường, giúp người tiêu dùng lựa chọn được phương tiện, thiết bị có mức tiêu thụ năng lượng tiết kiệm hơn</a:t>
            </a:r>
            <a:endParaRPr lang="en-US" sz="2000" b="1">
              <a:latin typeface="Times New Roman" pitchFamily="18" charset="0"/>
              <a:cs typeface="Times New Roman" pitchFamily="18" charset="0"/>
            </a:endParaRPr>
          </a:p>
        </p:txBody>
      </p:sp>
      <p:pic>
        <p:nvPicPr>
          <p:cNvPr id="15" name="Picture 14" descr="images.jpg"/>
          <p:cNvPicPr>
            <a:picLocks noChangeAspect="1"/>
          </p:cNvPicPr>
          <p:nvPr/>
        </p:nvPicPr>
        <p:blipFill>
          <a:blip r:embed="rId3"/>
          <a:srcRect l="59832"/>
          <a:stretch>
            <a:fillRect/>
          </a:stretch>
        </p:blipFill>
        <p:spPr>
          <a:xfrm>
            <a:off x="679653" y="3455525"/>
            <a:ext cx="1007158" cy="1668532"/>
          </a:xfrm>
          <a:prstGeom prst="rect">
            <a:avLst/>
          </a:prstGeom>
        </p:spPr>
      </p:pic>
      <p:sp>
        <p:nvSpPr>
          <p:cNvPr id="16" name="TextBox 15"/>
          <p:cNvSpPr txBox="1"/>
          <p:nvPr/>
        </p:nvSpPr>
        <p:spPr>
          <a:xfrm>
            <a:off x="2016529" y="1238910"/>
            <a:ext cx="6572328" cy="1938992"/>
          </a:xfrm>
          <a:prstGeom prst="rect">
            <a:avLst/>
          </a:prstGeom>
          <a:noFill/>
        </p:spPr>
        <p:txBody>
          <a:bodyPr wrap="square" rtlCol="0">
            <a:spAutoFit/>
          </a:bodyPr>
          <a:lstStyle/>
          <a:p>
            <a:pPr algn="just"/>
            <a:r>
              <a:rPr lang="en-US" sz="2000" b="1">
                <a:latin typeface="Times New Roman" pitchFamily="18" charset="0"/>
                <a:cs typeface="Times New Roman" pitchFamily="18" charset="0"/>
              </a:rPr>
              <a:t>Nhãn xác nhận: </a:t>
            </a:r>
            <a:r>
              <a:rPr lang="en-US" sz="2000">
                <a:latin typeface="Times New Roman" pitchFamily="18" charset="0"/>
                <a:cs typeface="Times New Roman" pitchFamily="18" charset="0"/>
              </a:rPr>
              <a:t>L</a:t>
            </a:r>
            <a:r>
              <a:rPr lang="vi-VN" sz="2000">
                <a:latin typeface="Times New Roman" pitchFamily="18" charset="0"/>
                <a:cs typeface="Times New Roman" pitchFamily="18" charset="0"/>
              </a:rPr>
              <a:t>à nhãn thể hiện hình biểu tượng Tiết kiệm năng lượng (hay còn gọi là Ngôi sao năng lượng Việt) được dán cho các phương tiện, thiết bị lưu thông trên thị trường khi những phương tiện, thiết bị này có mức hiệu suất năng lượng đạt hoặc vượt mức hiệu suất năng lượng cao (HEPS) do Bộ Công Thương quy định theo từng thời kỳ.</a:t>
            </a:r>
            <a:endParaRPr lang="en-US" sz="20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512175" cy="5740034"/>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3000364" y="214290"/>
            <a:ext cx="3278246" cy="495432"/>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400" b="1">
                <a:solidFill>
                  <a:schemeClr val="accent6">
                    <a:lumMod val="75000"/>
                  </a:schemeClr>
                </a:solidFill>
                <a:latin typeface="Times New Roman" pitchFamily="18" charset="0"/>
                <a:ea typeface="Tahoma" panose="020B0604030504040204" pitchFamily="34" charset="0"/>
                <a:cs typeface="Times New Roman" pitchFamily="18" charset="0"/>
              </a:rPr>
              <a:t>ĐÈN CHIẾU SÁNG</a:t>
            </a:r>
            <a:endParaRPr lang="en-US" sz="2000">
              <a:solidFill>
                <a:schemeClr val="accent6">
                  <a:lumMod val="75000"/>
                </a:schemeClr>
              </a:solidFill>
              <a:latin typeface="Times New Roman" pitchFamily="18" charset="0"/>
              <a:ea typeface="Tahoma" panose="020B0604030504040204" pitchFamily="34" charset="0"/>
              <a:cs typeface="Times New Roman" pitchFamily="18"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22276" y="1561361"/>
            <a:ext cx="3609860" cy="1693891"/>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a:xfrm>
            <a:off x="1066800" y="850029"/>
            <a:ext cx="7257008" cy="475167"/>
          </a:xfrm>
          <a:prstGeom prst="round2DiagRect">
            <a:avLst/>
          </a:prstGeom>
          <a:ln>
            <a:solidFill>
              <a:schemeClr val="tx1"/>
            </a:solidFill>
            <a:prstDash val="sysDot"/>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800" b="1">
                <a:solidFill>
                  <a:srgbClr val="164397"/>
                </a:solidFill>
                <a:latin typeface="Times New Roman" panose="02020603050405020304" pitchFamily="18" charset="0"/>
                <a:cs typeface="Times New Roman" panose="02020603050405020304" pitchFamily="18" charset="0"/>
              </a:rPr>
              <a:t>Hệ thống chiếu sáng chiếm tới </a:t>
            </a:r>
            <a:r>
              <a:rPr lang="en-US" sz="2400" b="1">
                <a:solidFill>
                  <a:srgbClr val="ED1C24"/>
                </a:solidFill>
                <a:latin typeface="Tahoma" panose="020B0604030504040204" pitchFamily="34" charset="0"/>
                <a:ea typeface="Tahoma" panose="020B0604030504040204" pitchFamily="34" charset="0"/>
                <a:cs typeface="Tahoma" panose="020B0604030504040204" pitchFamily="34" charset="0"/>
              </a:rPr>
              <a:t>15%</a:t>
            </a:r>
            <a:r>
              <a:rPr lang="en-US" sz="2000" b="1">
                <a:solidFill>
                  <a:srgbClr val="164397"/>
                </a:solidFill>
                <a:latin typeface="Times New Roman" panose="02020603050405020304" pitchFamily="18" charset="0"/>
                <a:cs typeface="Times New Roman" panose="02020603050405020304" pitchFamily="18" charset="0"/>
              </a:rPr>
              <a:t> </a:t>
            </a:r>
            <a:r>
              <a:rPr lang="en-US" sz="1800" b="1">
                <a:solidFill>
                  <a:srgbClr val="164397"/>
                </a:solidFill>
                <a:latin typeface="Times New Roman" panose="02020603050405020304" pitchFamily="18" charset="0"/>
                <a:cs typeface="Times New Roman" panose="02020603050405020304" pitchFamily="18" charset="0"/>
              </a:rPr>
              <a:t>lượng điện tiêu thụ bình quân</a:t>
            </a:r>
          </a:p>
        </p:txBody>
      </p:sp>
      <p:sp>
        <p:nvSpPr>
          <p:cNvPr id="7" name="Content Placeholder 6"/>
          <p:cNvSpPr txBox="1">
            <a:spLocks/>
          </p:cNvSpPr>
          <p:nvPr/>
        </p:nvSpPr>
        <p:spPr bwMode="auto">
          <a:xfrm>
            <a:off x="304800" y="1532053"/>
            <a:ext cx="5029199" cy="48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2000" b="1">
                <a:solidFill>
                  <a:srgbClr val="002060"/>
                </a:solidFill>
                <a:latin typeface="Tahoma" panose="020B0604030504040204" pitchFamily="34" charset="0"/>
                <a:ea typeface="Tahoma" panose="020B0604030504040204" pitchFamily="34" charset="0"/>
                <a:cs typeface="Tahoma" panose="020B0604030504040204" pitchFamily="34" charset="0"/>
              </a:rPr>
              <a:t>Sử dụng đèn chiếu sáng</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Thay thế bóng đèn sợi đốt bằng bóng đèn compact hoặc đèn led tiết kiệm điện.</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Tắt đèn khi không sử dụng;</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Tắt bớt hoặc giảm độ sáng đèn khi xem TV; </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Tận dụng tối đa ánh sáng tự nhiên để chiếu sáng;</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Thường xuyên vệ sinh bóng và chóa đèn để đảm bảo độ sáng.</a:t>
            </a:r>
          </a:p>
          <a:p>
            <a:pPr marL="285750" indent="-285750">
              <a:lnSpc>
                <a:spcPct val="150000"/>
              </a:lnSpc>
              <a:spcBef>
                <a:spcPct val="0"/>
              </a:spcBef>
              <a:buFont typeface="Wingdings" panose="05000000000000000000" pitchFamily="2" charset="2"/>
              <a:buChar char="v"/>
            </a:pPr>
            <a:r>
              <a:rPr lang="en-US" altLang="en-US" sz="2000">
                <a:solidFill>
                  <a:srgbClr val="002060"/>
                </a:solidFill>
                <a:latin typeface="Times New Roman" panose="02020603050405020304" pitchFamily="18" charset="0"/>
                <a:cs typeface="Times New Roman" panose="02020603050405020304" pitchFamily="18" charset="0"/>
              </a:rPr>
              <a:t>Khi lắp đèn nên sử dụng máng, chóa để phát huy hiệu quả chiếu sáng của đèn.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787" y="3731824"/>
            <a:ext cx="3609860" cy="2641600"/>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914" y="1428736"/>
            <a:ext cx="3429000" cy="1840937"/>
          </a:xfrm>
          <a:prstGeom prst="rect">
            <a:avLst/>
          </a:prstGeom>
          <a:effectLst>
            <a:softEdge rad="127000"/>
          </a:effectLst>
        </p:spPr>
      </p:pic>
      <p:sp>
        <p:nvSpPr>
          <p:cNvPr id="5" name="Content Placeholder 6"/>
          <p:cNvSpPr txBox="1">
            <a:spLocks/>
          </p:cNvSpPr>
          <p:nvPr/>
        </p:nvSpPr>
        <p:spPr>
          <a:xfrm>
            <a:off x="2632967" y="295935"/>
            <a:ext cx="3722688" cy="403893"/>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Font typeface="Arial" pitchFamily="34" charset="0"/>
              <a:buNone/>
              <a:defRPr/>
            </a:pPr>
            <a:r>
              <a:rPr lang="en-US" sz="2400" b="1">
                <a:solidFill>
                  <a:schemeClr val="accent6">
                    <a:lumMod val="75000"/>
                  </a:schemeClr>
                </a:solidFill>
                <a:latin typeface="Times New Roman" pitchFamily="18" charset="0"/>
                <a:ea typeface="Tahoma" panose="020B0604030504040204" pitchFamily="34" charset="0"/>
                <a:cs typeface="Times New Roman" pitchFamily="18" charset="0"/>
              </a:rPr>
              <a:t>ĐIỀU HÒA NHIỆT ĐỘ</a:t>
            </a:r>
            <a:endParaRPr lang="en-US" sz="2000">
              <a:solidFill>
                <a:schemeClr val="accent6">
                  <a:lumMod val="75000"/>
                </a:schemeClr>
              </a:solidFill>
              <a:latin typeface="Times New Roman" pitchFamily="18" charset="0"/>
              <a:ea typeface="Tahoma" panose="020B0604030504040204" pitchFamily="34" charset="0"/>
              <a:cs typeface="Times New Roman" pitchFamily="18" charset="0"/>
            </a:endParaRPr>
          </a:p>
        </p:txBody>
      </p:sp>
      <p:sp>
        <p:nvSpPr>
          <p:cNvPr id="6" name="Content Placeholder 6"/>
          <p:cNvSpPr txBox="1">
            <a:spLocks/>
          </p:cNvSpPr>
          <p:nvPr/>
        </p:nvSpPr>
        <p:spPr>
          <a:xfrm>
            <a:off x="1318846" y="838200"/>
            <a:ext cx="6910754" cy="422275"/>
          </a:xfrm>
          <a:prstGeom prst="round2DiagRect">
            <a:avLst/>
          </a:prstGeom>
          <a:ln>
            <a:solidFill>
              <a:schemeClr val="tx1"/>
            </a:solidFill>
            <a:prstDash val="sysDot"/>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2000" b="1">
                <a:solidFill>
                  <a:srgbClr val="164397"/>
                </a:solidFill>
                <a:latin typeface="Times New Roman" panose="02020603050405020304" pitchFamily="18" charset="0"/>
                <a:cs typeface="Times New Roman" panose="02020603050405020304" pitchFamily="18" charset="0"/>
              </a:rPr>
              <a:t>Có thể tiêu thụ tới hơn </a:t>
            </a:r>
            <a:r>
              <a:rPr lang="en-US" sz="2400" b="1">
                <a:solidFill>
                  <a:srgbClr val="ED1C2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a:t>
            </a:r>
            <a:r>
              <a:rPr lang="en-US" sz="2400" b="1">
                <a:solidFill>
                  <a:srgbClr val="16439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a:solidFill>
                  <a:srgbClr val="164397"/>
                </a:solidFill>
                <a:latin typeface="Times New Roman" panose="02020603050405020304" pitchFamily="18" charset="0"/>
                <a:cs typeface="Times New Roman" panose="02020603050405020304" pitchFamily="18" charset="0"/>
              </a:rPr>
              <a:t>điện năng</a:t>
            </a:r>
          </a:p>
        </p:txBody>
      </p:sp>
      <p:sp>
        <p:nvSpPr>
          <p:cNvPr id="7" name="Content Placeholder 6"/>
          <p:cNvSpPr txBox="1">
            <a:spLocks/>
          </p:cNvSpPr>
          <p:nvPr/>
        </p:nvSpPr>
        <p:spPr bwMode="auto">
          <a:xfrm>
            <a:off x="285721" y="3071810"/>
            <a:ext cx="592935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nSpc>
                <a:spcPct val="150000"/>
              </a:lnSpc>
              <a:spcBef>
                <a:spcPct val="0"/>
              </a:spcBef>
              <a:buFont typeface="Wingdings" pitchFamily="2" charset="2"/>
              <a:buChar char="ü"/>
            </a:pPr>
            <a:r>
              <a:rPr lang="en-US" altLang="en-US" sz="1900">
                <a:solidFill>
                  <a:srgbClr val="002060"/>
                </a:solidFill>
                <a:latin typeface="Times New Roman" panose="02020603050405020304" pitchFamily="18" charset="0"/>
                <a:cs typeface="Times New Roman" panose="02020603050405020304" pitchFamily="18" charset="0"/>
              </a:rPr>
              <a:t> Sử dụng chế độ làm mát và tốc độ quạt gió phù hợp.</a:t>
            </a:r>
          </a:p>
          <a:p>
            <a:pPr>
              <a:lnSpc>
                <a:spcPct val="150000"/>
              </a:lnSpc>
              <a:spcBef>
                <a:spcPct val="0"/>
              </a:spcBef>
              <a:buFont typeface="Wingdings" pitchFamily="2" charset="2"/>
              <a:buChar char="ü"/>
            </a:pPr>
            <a:r>
              <a:rPr lang="en-US" altLang="en-US" sz="1900">
                <a:solidFill>
                  <a:srgbClr val="002060"/>
                </a:solidFill>
                <a:latin typeface="Times New Roman" panose="02020603050405020304" pitchFamily="18" charset="0"/>
                <a:cs typeface="Times New Roman" panose="02020603050405020304" pitchFamily="18" charset="0"/>
              </a:rPr>
              <a:t> Đóng kín các cửa phòng sử dụng điều hòa và hạn chế ra vào phòng.</a:t>
            </a:r>
          </a:p>
          <a:p>
            <a:pPr>
              <a:lnSpc>
                <a:spcPct val="150000"/>
              </a:lnSpc>
              <a:spcBef>
                <a:spcPct val="0"/>
              </a:spcBef>
              <a:buFont typeface="Wingdings" pitchFamily="2" charset="2"/>
              <a:buChar char="ü"/>
            </a:pPr>
            <a:r>
              <a:rPr lang="en-US" altLang="en-US" sz="1900">
                <a:solidFill>
                  <a:srgbClr val="002060"/>
                </a:solidFill>
                <a:latin typeface="Times New Roman" panose="02020603050405020304" pitchFamily="18" charset="0"/>
                <a:cs typeface="Times New Roman" panose="02020603050405020304" pitchFamily="18" charset="0"/>
              </a:rPr>
              <a:t> Hạn chế sử dụng các thiết bị sinh nhiệt cao trong phòng</a:t>
            </a:r>
          </a:p>
          <a:p>
            <a:pPr>
              <a:lnSpc>
                <a:spcPct val="150000"/>
              </a:lnSpc>
              <a:spcBef>
                <a:spcPct val="0"/>
              </a:spcBef>
              <a:buFont typeface="Wingdings" pitchFamily="2" charset="2"/>
              <a:buChar char="ü"/>
            </a:pPr>
            <a:r>
              <a:rPr lang="en-US" altLang="en-US" sz="1900">
                <a:solidFill>
                  <a:srgbClr val="002060"/>
                </a:solidFill>
                <a:latin typeface="Times New Roman" panose="02020603050405020304" pitchFamily="18" charset="0"/>
                <a:cs typeface="Times New Roman" panose="02020603050405020304" pitchFamily="18" charset="0"/>
              </a:rPr>
              <a:t> Thường xuyên vệ sinh lưới lọc và các giàn trao đổi nhiệt ít nhất 2 lần/năm và bảo dưỡng máy ít nhất 1 lần/năm</a:t>
            </a:r>
          </a:p>
        </p:txBody>
      </p:sp>
      <p:sp>
        <p:nvSpPr>
          <p:cNvPr id="8" name="Content Placeholder 6"/>
          <p:cNvSpPr txBox="1">
            <a:spLocks/>
          </p:cNvSpPr>
          <p:nvPr/>
        </p:nvSpPr>
        <p:spPr bwMode="auto">
          <a:xfrm>
            <a:off x="250825" y="147066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r>
              <a:rPr lang="en-US" altLang="en-US" sz="2000" b="1">
                <a:solidFill>
                  <a:srgbClr val="002060"/>
                </a:solidFill>
                <a:latin typeface="Tahoma" panose="020B0604030504040204" pitchFamily="34" charset="0"/>
                <a:ea typeface="Tahoma" panose="020B0604030504040204" pitchFamily="34" charset="0"/>
                <a:cs typeface="Tahoma" panose="020B0604030504040204" pitchFamily="34" charset="0"/>
              </a:rPr>
              <a:t>Sử dụng và bảo dưỡng</a:t>
            </a:r>
          </a:p>
        </p:txBody>
      </p:sp>
      <p:sp>
        <p:nvSpPr>
          <p:cNvPr id="9" name="Content Placeholder 6"/>
          <p:cNvSpPr txBox="1">
            <a:spLocks/>
          </p:cNvSpPr>
          <p:nvPr/>
        </p:nvSpPr>
        <p:spPr bwMode="auto">
          <a:xfrm>
            <a:off x="250825" y="1964428"/>
            <a:ext cx="5377089" cy="134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nSpc>
                <a:spcPts val="2500"/>
              </a:lnSpc>
              <a:spcBef>
                <a:spcPct val="0"/>
              </a:spcBef>
              <a:buFont typeface="Wingdings" pitchFamily="2" charset="2"/>
              <a:buChar char="ü"/>
            </a:pPr>
            <a:r>
              <a:rPr lang="en-US" altLang="en-US" sz="1800">
                <a:solidFill>
                  <a:srgbClr val="002060"/>
                </a:solidFill>
                <a:latin typeface="Helvetica" pitchFamily="2" charset="0"/>
              </a:rPr>
              <a:t>  </a:t>
            </a:r>
            <a:r>
              <a:rPr lang="en-US" altLang="en-US" sz="1900">
                <a:solidFill>
                  <a:srgbClr val="002060"/>
                </a:solidFill>
                <a:latin typeface="Times New Roman" panose="02020603050405020304" pitchFamily="18" charset="0"/>
                <a:cs typeface="Times New Roman" panose="02020603050405020304" pitchFamily="18" charset="0"/>
              </a:rPr>
              <a:t>Cài đặt nhiệt độ hợp lý </a:t>
            </a:r>
            <a:r>
              <a:rPr lang="fr-FR" altLang="en-US" sz="1900">
                <a:solidFill>
                  <a:srgbClr val="002060"/>
                </a:solidFill>
                <a:latin typeface="Times New Roman" panose="02020603050405020304" pitchFamily="18" charset="0"/>
                <a:cs typeface="Times New Roman" panose="02020603050405020304" pitchFamily="18" charset="0"/>
              </a:rPr>
              <a:t>từ 25</a:t>
            </a:r>
            <a:r>
              <a:rPr lang="fr-FR" altLang="en-US" sz="1900" baseline="30000">
                <a:solidFill>
                  <a:srgbClr val="002060"/>
                </a:solidFill>
                <a:latin typeface="Times New Roman" panose="02020603050405020304" pitchFamily="18" charset="0"/>
                <a:cs typeface="Times New Roman" panose="02020603050405020304" pitchFamily="18" charset="0"/>
              </a:rPr>
              <a:t>0 </a:t>
            </a:r>
            <a:r>
              <a:rPr lang="fr-FR" altLang="en-US" sz="1900">
                <a:solidFill>
                  <a:srgbClr val="002060"/>
                </a:solidFill>
                <a:latin typeface="Times New Roman" panose="02020603050405020304" pitchFamily="18" charset="0"/>
                <a:cs typeface="Times New Roman" panose="02020603050405020304" pitchFamily="18" charset="0"/>
              </a:rPr>
              <a:t>C</a:t>
            </a:r>
            <a:r>
              <a:rPr lang="vi-VN" altLang="en-US" sz="1900">
                <a:solidFill>
                  <a:srgbClr val="002060"/>
                </a:solidFill>
                <a:latin typeface="Times New Roman" panose="02020603050405020304" pitchFamily="18" charset="0"/>
                <a:cs typeface="Times New Roman" panose="02020603050405020304" pitchFamily="18" charset="0"/>
              </a:rPr>
              <a:t> trở lên</a:t>
            </a:r>
            <a:endParaRPr lang="en-US" altLang="en-US" sz="1900">
              <a:solidFill>
                <a:srgbClr val="002060"/>
              </a:solidFill>
              <a:latin typeface="Times New Roman" panose="02020603050405020304" pitchFamily="18" charset="0"/>
              <a:cs typeface="Times New Roman" panose="02020603050405020304" pitchFamily="18" charset="0"/>
            </a:endParaRPr>
          </a:p>
          <a:p>
            <a:pPr>
              <a:lnSpc>
                <a:spcPts val="2500"/>
              </a:lnSpc>
              <a:spcBef>
                <a:spcPct val="0"/>
              </a:spcBef>
              <a:buFont typeface="Wingdings" pitchFamily="2" charset="2"/>
              <a:buChar char="ü"/>
            </a:pPr>
            <a:r>
              <a:rPr lang="en-US" altLang="en-US" sz="1900">
                <a:solidFill>
                  <a:srgbClr val="002060"/>
                </a:solidFill>
                <a:latin typeface="Times New Roman" panose="02020603050405020304" pitchFamily="18" charset="0"/>
                <a:cs typeface="Times New Roman" panose="02020603050405020304" pitchFamily="18" charset="0"/>
              </a:rPr>
              <a:t>  Cứ tăng thêm 1</a:t>
            </a:r>
            <a:r>
              <a:rPr lang="en-US" altLang="en-US" sz="1900" baseline="30000">
                <a:solidFill>
                  <a:srgbClr val="002060"/>
                </a:solidFill>
                <a:latin typeface="Times New Roman" panose="02020603050405020304" pitchFamily="18" charset="0"/>
                <a:cs typeface="Times New Roman" panose="02020603050405020304" pitchFamily="18" charset="0"/>
              </a:rPr>
              <a:t>O</a:t>
            </a:r>
            <a:r>
              <a:rPr lang="en-US" altLang="en-US" sz="1900">
                <a:solidFill>
                  <a:srgbClr val="002060"/>
                </a:solidFill>
                <a:latin typeface="Times New Roman" panose="02020603050405020304" pitchFamily="18" charset="0"/>
                <a:cs typeface="Times New Roman" panose="02020603050405020304" pitchFamily="18" charset="0"/>
              </a:rPr>
              <a:t>C nhiệt độ cài đặt sẽ tiết kiệm 3% điện năng tiêu thụ</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7723"/>
          <a:stretch/>
        </p:blipFill>
        <p:spPr>
          <a:xfrm>
            <a:off x="6215074" y="3429000"/>
            <a:ext cx="2743200" cy="2424113"/>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 y="1981199"/>
            <a:ext cx="2315210" cy="2315210"/>
          </a:xfrm>
          <a:prstGeom prst="rect">
            <a:avLst/>
          </a:prstGeom>
          <a:effectLst>
            <a:softEdge rad="127000"/>
          </a:effectLst>
        </p:spPr>
      </p:pic>
      <p:sp>
        <p:nvSpPr>
          <p:cNvPr id="5" name="Content Placeholder 6"/>
          <p:cNvSpPr txBox="1">
            <a:spLocks/>
          </p:cNvSpPr>
          <p:nvPr/>
        </p:nvSpPr>
        <p:spPr>
          <a:xfrm>
            <a:off x="3214678" y="269399"/>
            <a:ext cx="2873375" cy="381000"/>
          </a:xfrm>
          <a:prstGeom prst="flowChartAlternateProcess">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34000"/>
              </a:lnSpc>
              <a:spcBef>
                <a:spcPts val="0"/>
              </a:spcBef>
              <a:spcAft>
                <a:spcPts val="0"/>
              </a:spcAft>
              <a:buNone/>
              <a:defRPr/>
            </a:pPr>
            <a:r>
              <a:rPr lang="en-US" sz="2400" b="1">
                <a:solidFill>
                  <a:schemeClr val="accent6">
                    <a:lumMod val="75000"/>
                  </a:schemeClr>
                </a:solidFill>
                <a:latin typeface="Times New Roman" pitchFamily="18" charset="0"/>
                <a:ea typeface="Tahoma" panose="020B0604030504040204" pitchFamily="34" charset="0"/>
                <a:cs typeface="Times New Roman" pitchFamily="18" charset="0"/>
              </a:rPr>
              <a:t>NỒI C</a:t>
            </a:r>
            <a:r>
              <a:rPr lang="vi-VN" sz="2400" b="1">
                <a:solidFill>
                  <a:schemeClr val="accent6">
                    <a:lumMod val="75000"/>
                  </a:schemeClr>
                </a:solidFill>
                <a:latin typeface="Times New Roman" pitchFamily="18" charset="0"/>
                <a:ea typeface="Tahoma" panose="020B0604030504040204" pitchFamily="34" charset="0"/>
                <a:cs typeface="Times New Roman" pitchFamily="18" charset="0"/>
              </a:rPr>
              <a:t>Ơ</a:t>
            </a:r>
            <a:r>
              <a:rPr lang="en-US" sz="2400" b="1">
                <a:solidFill>
                  <a:schemeClr val="accent6">
                    <a:lumMod val="75000"/>
                  </a:schemeClr>
                </a:solidFill>
                <a:latin typeface="Times New Roman" pitchFamily="18" charset="0"/>
                <a:ea typeface="Tahoma" panose="020B0604030504040204" pitchFamily="34" charset="0"/>
                <a:cs typeface="Times New Roman" pitchFamily="18" charset="0"/>
              </a:rPr>
              <a:t>M ĐIỆN</a:t>
            </a:r>
            <a:endParaRPr lang="en-US" sz="2400">
              <a:solidFill>
                <a:schemeClr val="accent6">
                  <a:lumMod val="75000"/>
                </a:schemeClr>
              </a:solidFill>
              <a:latin typeface="Times New Roman" pitchFamily="18" charset="0"/>
              <a:ea typeface="Tahoma" panose="020B0604030504040204" pitchFamily="34" charset="0"/>
              <a:cs typeface="Times New Roman" pitchFamily="18" charset="0"/>
            </a:endParaRPr>
          </a:p>
        </p:txBody>
      </p:sp>
      <p:sp>
        <p:nvSpPr>
          <p:cNvPr id="6" name="Content Placeholder 6"/>
          <p:cNvSpPr txBox="1">
            <a:spLocks/>
          </p:cNvSpPr>
          <p:nvPr/>
        </p:nvSpPr>
        <p:spPr>
          <a:xfrm>
            <a:off x="2571736" y="857232"/>
            <a:ext cx="4343400" cy="422275"/>
          </a:xfrm>
          <a:prstGeom prst="round2DiagRect">
            <a:avLst/>
          </a:prstGeom>
          <a:ln>
            <a:solidFill>
              <a:schemeClr val="tx1"/>
            </a:solidFill>
            <a:prstDash val="sysDot"/>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4000"/>
              </a:lnSpc>
              <a:spcBef>
                <a:spcPts val="0"/>
              </a:spcBef>
              <a:spcAft>
                <a:spcPts val="0"/>
              </a:spcAft>
              <a:buFont typeface="Arial" pitchFamily="34" charset="0"/>
              <a:buNone/>
              <a:defRPr/>
            </a:pPr>
            <a:r>
              <a:rPr lang="en-US" sz="1800" b="1">
                <a:solidFill>
                  <a:srgbClr val="164397"/>
                </a:solidFill>
                <a:latin typeface="Times New Roman" panose="02020603050405020304" pitchFamily="18" charset="0"/>
                <a:cs typeface="Times New Roman" panose="02020603050405020304" pitchFamily="18" charset="0"/>
              </a:rPr>
              <a:t>Có thể tiêu thụ tới hơn </a:t>
            </a:r>
            <a:r>
              <a:rPr lang="en-US" sz="2000" b="1">
                <a:solidFill>
                  <a:srgbClr val="ED1C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r>
              <a:rPr lang="en-US" sz="1800" b="1">
                <a:solidFill>
                  <a:srgbClr val="164397"/>
                </a:solidFill>
                <a:latin typeface="Times New Roman" panose="02020603050405020304" pitchFamily="18" charset="0"/>
                <a:cs typeface="Times New Roman" panose="02020603050405020304" pitchFamily="18" charset="0"/>
              </a:rPr>
              <a:t> điện năng</a:t>
            </a:r>
          </a:p>
        </p:txBody>
      </p:sp>
      <p:sp>
        <p:nvSpPr>
          <p:cNvPr id="7" name="Content Placeholder 6"/>
          <p:cNvSpPr txBox="1">
            <a:spLocks/>
          </p:cNvSpPr>
          <p:nvPr/>
        </p:nvSpPr>
        <p:spPr bwMode="auto">
          <a:xfrm>
            <a:off x="2057401" y="1477009"/>
            <a:ext cx="6800879" cy="323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1800" b="1">
                <a:solidFill>
                  <a:srgbClr val="002060"/>
                </a:solidFill>
                <a:latin typeface="Tahoma" panose="020B0604030504040204" pitchFamily="34" charset="0"/>
                <a:ea typeface="Tahoma" panose="020B0604030504040204" pitchFamily="34" charset="0"/>
                <a:cs typeface="Tahoma" panose="020B0604030504040204" pitchFamily="34" charset="0"/>
              </a:rPr>
              <a:t>Lựa chọn nồi</a:t>
            </a:r>
          </a:p>
          <a:p>
            <a:pPr>
              <a:lnSpc>
                <a:spcPct val="150000"/>
              </a:lnSpc>
              <a:spcBef>
                <a:spcPct val="0"/>
              </a:spcBef>
              <a:buFont typeface="Wingdings" pitchFamily="2" charset="2"/>
              <a:buChar char="ü"/>
            </a:pPr>
            <a:r>
              <a:rPr lang="en-US" altLang="en-US" sz="1800">
                <a:solidFill>
                  <a:srgbClr val="002060"/>
                </a:solidFill>
                <a:latin typeface="Helvetica" pitchFamily="2" charset="0"/>
              </a:rPr>
              <a:t>  </a:t>
            </a:r>
            <a:r>
              <a:rPr lang="en-US" altLang="en-US" sz="2000">
                <a:solidFill>
                  <a:srgbClr val="002060"/>
                </a:solidFill>
                <a:latin typeface="Times New Roman" panose="02020603050405020304" pitchFamily="18" charset="0"/>
                <a:cs typeface="Times New Roman" panose="02020603050405020304" pitchFamily="18" charset="0"/>
              </a:rPr>
              <a:t>Chọn nồi có công suất và dung tích phù hợp với số ng</a:t>
            </a:r>
            <a:r>
              <a:rPr lang="vi-VN" altLang="en-US" sz="2000">
                <a:solidFill>
                  <a:srgbClr val="002060"/>
                </a:solidFill>
                <a:latin typeface="Times New Roman" panose="02020603050405020304" pitchFamily="18" charset="0"/>
                <a:cs typeface="Times New Roman" panose="02020603050405020304" pitchFamily="18" charset="0"/>
              </a:rPr>
              <a:t>ười</a:t>
            </a:r>
            <a:r>
              <a:rPr lang="en-US" altLang="en-US" sz="2000">
                <a:solidFill>
                  <a:srgbClr val="002060"/>
                </a:solidFill>
                <a:latin typeface="Times New Roman" panose="02020603050405020304" pitchFamily="18" charset="0"/>
                <a:cs typeface="Times New Roman" panose="02020603050405020304" pitchFamily="18" charset="0"/>
              </a:rPr>
              <a:t> trong gia đình.</a:t>
            </a:r>
          </a:p>
          <a:p>
            <a:pPr>
              <a:lnSpc>
                <a:spcPct val="150000"/>
              </a:lnSpc>
              <a:spcBef>
                <a:spcPct val="0"/>
              </a:spcBef>
              <a:buNone/>
            </a:pPr>
            <a:r>
              <a:rPr lang="en-US" altLang="en-US" sz="1800">
                <a:solidFill>
                  <a:srgbClr val="002060"/>
                </a:solidFill>
                <a:latin typeface="Helvetica" pitchFamily="2" charset="0"/>
              </a:rPr>
              <a:t> </a:t>
            </a:r>
          </a:p>
          <a:p>
            <a:pPr>
              <a:lnSpc>
                <a:spcPct val="150000"/>
              </a:lnSpc>
              <a:spcBef>
                <a:spcPct val="0"/>
              </a:spcBef>
              <a:buFont typeface="Wingdings" pitchFamily="2" charset="2"/>
              <a:buChar char="ü"/>
            </a:pPr>
            <a:endParaRPr lang="en-US" altLang="en-US" sz="1800">
              <a:solidFill>
                <a:srgbClr val="002060"/>
              </a:solidFill>
              <a:latin typeface="Helvetica" pitchFamily="2" charset="0"/>
            </a:endParaRPr>
          </a:p>
          <a:p>
            <a:pPr>
              <a:lnSpc>
                <a:spcPct val="150000"/>
              </a:lnSpc>
              <a:spcBef>
                <a:spcPct val="0"/>
              </a:spcBef>
              <a:buFont typeface="Wingdings" pitchFamily="2" charset="2"/>
              <a:buChar char="ü"/>
            </a:pPr>
            <a:endParaRPr lang="en-US" altLang="en-US" sz="1800">
              <a:solidFill>
                <a:srgbClr val="002060"/>
              </a:solidFill>
              <a:latin typeface="Helvetica" pitchFamily="2" charset="0"/>
            </a:endParaRPr>
          </a:p>
          <a:p>
            <a:pPr>
              <a:lnSpc>
                <a:spcPct val="150000"/>
              </a:lnSpc>
              <a:spcBef>
                <a:spcPct val="0"/>
              </a:spcBef>
              <a:buFont typeface="Wingdings" pitchFamily="2" charset="2"/>
              <a:buChar char="ü"/>
            </a:pPr>
            <a:endParaRPr lang="en-US" altLang="en-US" sz="1800">
              <a:solidFill>
                <a:srgbClr val="002060"/>
              </a:solidFill>
              <a:latin typeface="Helvetica" pitchFamily="2" charset="0"/>
            </a:endParaRPr>
          </a:p>
          <a:p>
            <a:pPr>
              <a:lnSpc>
                <a:spcPct val="150000"/>
              </a:lnSpc>
              <a:spcBef>
                <a:spcPct val="0"/>
              </a:spcBef>
              <a:buFont typeface="Wingdings" pitchFamily="2" charset="2"/>
              <a:buChar char="ü"/>
            </a:pPr>
            <a:r>
              <a:rPr lang="en-US" altLang="en-US" sz="2000">
                <a:solidFill>
                  <a:srgbClr val="002060"/>
                </a:solidFill>
                <a:latin typeface="Times New Roman" panose="02020603050405020304" pitchFamily="18" charset="0"/>
                <a:cs typeface="Times New Roman" panose="02020603050405020304" pitchFamily="18" charset="0"/>
              </a:rPr>
              <a:t> Chọn nồi có nhiều chế độ nấu khác nhau.</a:t>
            </a:r>
          </a:p>
        </p:txBody>
      </p:sp>
      <p:graphicFrame>
        <p:nvGraphicFramePr>
          <p:cNvPr id="8" name="Table 7"/>
          <p:cNvGraphicFramePr>
            <a:graphicFrameLocks noGrp="1"/>
          </p:cNvGraphicFramePr>
          <p:nvPr>
            <p:extLst>
              <p:ext uri="{D42A27DB-BD31-4B8C-83A1-F6EECF244321}">
                <p14:modId xmlns:p14="http://schemas.microsoft.com/office/powerpoint/2010/main" val="3275677162"/>
              </p:ext>
            </p:extLst>
          </p:nvPr>
        </p:nvGraphicFramePr>
        <p:xfrm>
          <a:off x="2543810" y="2743200"/>
          <a:ext cx="6028719" cy="1471620"/>
        </p:xfrm>
        <a:graphic>
          <a:graphicData uri="http://schemas.openxmlformats.org/drawingml/2006/table">
            <a:tbl>
              <a:tblPr firstRow="1" bandRow="1">
                <a:tableStyleId>{5C22544A-7EE6-4342-B048-85BDC9FD1C3A}</a:tableStyleId>
              </a:tblPr>
              <a:tblGrid>
                <a:gridCol w="2009573">
                  <a:extLst>
                    <a:ext uri="{9D8B030D-6E8A-4147-A177-3AD203B41FA5}">
                      <a16:colId xmlns:a16="http://schemas.microsoft.com/office/drawing/2014/main" val="20000"/>
                    </a:ext>
                  </a:extLst>
                </a:gridCol>
                <a:gridCol w="2009573">
                  <a:extLst>
                    <a:ext uri="{9D8B030D-6E8A-4147-A177-3AD203B41FA5}">
                      <a16:colId xmlns:a16="http://schemas.microsoft.com/office/drawing/2014/main" val="20001"/>
                    </a:ext>
                  </a:extLst>
                </a:gridCol>
                <a:gridCol w="2009573">
                  <a:extLst>
                    <a:ext uri="{9D8B030D-6E8A-4147-A177-3AD203B41FA5}">
                      <a16:colId xmlns:a16="http://schemas.microsoft.com/office/drawing/2014/main" val="20002"/>
                    </a:ext>
                  </a:extLst>
                </a:gridCol>
              </a:tblGrid>
              <a:tr h="367905">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Số ng</a:t>
                      </a:r>
                      <a:r>
                        <a:rPr lang="vi-VN">
                          <a:latin typeface="Tahoma" panose="020B0604030504040204" pitchFamily="34" charset="0"/>
                          <a:ea typeface="Tahoma" panose="020B0604030504040204" pitchFamily="34" charset="0"/>
                          <a:cs typeface="Tahoma" panose="020B0604030504040204" pitchFamily="34" charset="0"/>
                        </a:rPr>
                        <a:t>ười</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Dung tích (lít)</a:t>
                      </a:r>
                    </a:p>
                  </a:txBody>
                  <a:tcPr/>
                </a:tc>
                <a:tc>
                  <a:txBody>
                    <a:bodyPr/>
                    <a:lstStyle/>
                    <a:p>
                      <a:pPr algn="ctr"/>
                      <a:r>
                        <a:rPr lang="en-US">
                          <a:latin typeface="Tahoma" panose="020B0604030504040204" pitchFamily="34" charset="0"/>
                          <a:ea typeface="Tahoma" panose="020B0604030504040204" pitchFamily="34" charset="0"/>
                          <a:cs typeface="Tahoma" panose="020B0604030504040204" pitchFamily="34" charset="0"/>
                        </a:rPr>
                        <a:t>Công suất (W)</a:t>
                      </a:r>
                    </a:p>
                  </a:txBody>
                  <a:tcPr/>
                </a:tc>
                <a:extLst>
                  <a:ext uri="{0D108BD9-81ED-4DB2-BD59-A6C34878D82A}">
                    <a16:rowId xmlns:a16="http://schemas.microsoft.com/office/drawing/2014/main" val="10000"/>
                  </a:ext>
                </a:extLst>
              </a:tr>
              <a:tr h="367905">
                <a:tc>
                  <a:txBody>
                    <a:bodyPr/>
                    <a:lstStyle/>
                    <a:p>
                      <a:pPr algn="ctr"/>
                      <a:r>
                        <a:rPr lang="en-US">
                          <a:latin typeface="Times New Roman" panose="02020603050405020304" pitchFamily="18" charset="0"/>
                          <a:cs typeface="Times New Roman" panose="02020603050405020304" pitchFamily="18" charset="0"/>
                        </a:rPr>
                        <a:t>2</a:t>
                      </a:r>
                    </a:p>
                  </a:txBody>
                  <a:tcPr/>
                </a:tc>
                <a:tc>
                  <a:txBody>
                    <a:bodyPr/>
                    <a:lstStyle/>
                    <a:p>
                      <a:pPr algn="ctr"/>
                      <a:r>
                        <a:rPr lang="en-US">
                          <a:latin typeface="Times New Roman" panose="02020603050405020304" pitchFamily="18" charset="0"/>
                          <a:cs typeface="Times New Roman" panose="02020603050405020304" pitchFamily="18" charset="0"/>
                        </a:rPr>
                        <a:t>D</a:t>
                      </a:r>
                      <a:r>
                        <a:rPr lang="vi-VN">
                          <a:latin typeface="Times New Roman" panose="02020603050405020304" pitchFamily="18" charset="0"/>
                          <a:cs typeface="Times New Roman" panose="02020603050405020304" pitchFamily="18" charset="0"/>
                        </a:rPr>
                        <a:t>ưới</a:t>
                      </a:r>
                      <a:r>
                        <a:rPr lang="en-US">
                          <a:latin typeface="Times New Roman" panose="02020603050405020304" pitchFamily="18" charset="0"/>
                          <a:cs typeface="Times New Roman" panose="02020603050405020304" pitchFamily="18" charset="0"/>
                        </a:rPr>
                        <a:t> 1</a:t>
                      </a:r>
                    </a:p>
                  </a:txBody>
                  <a:tcPr/>
                </a:tc>
                <a:tc>
                  <a:txBody>
                    <a:bodyPr/>
                    <a:lstStyle/>
                    <a:p>
                      <a:pPr algn="ctr"/>
                      <a:r>
                        <a:rPr lang="en-US">
                          <a:latin typeface="Times New Roman" panose="02020603050405020304" pitchFamily="18" charset="0"/>
                          <a:cs typeface="Times New Roman" panose="02020603050405020304" pitchFamily="18" charset="0"/>
                        </a:rPr>
                        <a:t>250-400</a:t>
                      </a:r>
                    </a:p>
                  </a:txBody>
                  <a:tcPr/>
                </a:tc>
                <a:extLst>
                  <a:ext uri="{0D108BD9-81ED-4DB2-BD59-A6C34878D82A}">
                    <a16:rowId xmlns:a16="http://schemas.microsoft.com/office/drawing/2014/main" val="10001"/>
                  </a:ext>
                </a:extLst>
              </a:tr>
              <a:tr h="367905">
                <a:tc>
                  <a:txBody>
                    <a:bodyPr/>
                    <a:lstStyle/>
                    <a:p>
                      <a:pPr algn="ctr"/>
                      <a:r>
                        <a:rPr lang="en-US">
                          <a:latin typeface="Times New Roman" panose="02020603050405020304" pitchFamily="18" charset="0"/>
                          <a:cs typeface="Times New Roman" panose="02020603050405020304" pitchFamily="18" charset="0"/>
                        </a:rPr>
                        <a:t>2-4</a:t>
                      </a:r>
                    </a:p>
                  </a:txBody>
                  <a:tcPr/>
                </a:tc>
                <a:tc>
                  <a:txBody>
                    <a:bodyPr/>
                    <a:lstStyle/>
                    <a:p>
                      <a:pPr algn="ctr"/>
                      <a:r>
                        <a:rPr lang="en-US">
                          <a:latin typeface="Times New Roman" panose="02020603050405020304" pitchFamily="18" charset="0"/>
                          <a:cs typeface="Times New Roman" panose="02020603050405020304" pitchFamily="18" charset="0"/>
                        </a:rPr>
                        <a:t>1 - 1,5</a:t>
                      </a:r>
                    </a:p>
                  </a:txBody>
                  <a:tcPr/>
                </a:tc>
                <a:tc>
                  <a:txBody>
                    <a:bodyPr/>
                    <a:lstStyle/>
                    <a:p>
                      <a:pPr algn="ctr"/>
                      <a:r>
                        <a:rPr lang="en-US">
                          <a:latin typeface="Times New Roman" panose="02020603050405020304" pitchFamily="18" charset="0"/>
                          <a:cs typeface="Times New Roman" panose="02020603050405020304" pitchFamily="18" charset="0"/>
                        </a:rPr>
                        <a:t>450-600</a:t>
                      </a:r>
                    </a:p>
                  </a:txBody>
                  <a:tcPr/>
                </a:tc>
                <a:extLst>
                  <a:ext uri="{0D108BD9-81ED-4DB2-BD59-A6C34878D82A}">
                    <a16:rowId xmlns:a16="http://schemas.microsoft.com/office/drawing/2014/main" val="10002"/>
                  </a:ext>
                </a:extLst>
              </a:tr>
              <a:tr h="367905">
                <a:tc>
                  <a:txBody>
                    <a:bodyPr/>
                    <a:lstStyle/>
                    <a:p>
                      <a:pPr algn="ctr"/>
                      <a:r>
                        <a:rPr lang="en-US">
                          <a:latin typeface="Times New Roman" panose="02020603050405020304" pitchFamily="18" charset="0"/>
                          <a:cs typeface="Times New Roman" panose="02020603050405020304" pitchFamily="18" charset="0"/>
                        </a:rPr>
                        <a:t>3-6</a:t>
                      </a:r>
                    </a:p>
                  </a:txBody>
                  <a:tcPr/>
                </a:tc>
                <a:tc>
                  <a:txBody>
                    <a:bodyPr/>
                    <a:lstStyle/>
                    <a:p>
                      <a:pPr algn="ctr"/>
                      <a:r>
                        <a:rPr lang="en-US">
                          <a:latin typeface="Times New Roman" panose="02020603050405020304" pitchFamily="18" charset="0"/>
                          <a:cs typeface="Times New Roman" panose="02020603050405020304" pitchFamily="18" charset="0"/>
                        </a:rPr>
                        <a:t>1,5 – 1,8</a:t>
                      </a:r>
                    </a:p>
                  </a:txBody>
                  <a:tcPr/>
                </a:tc>
                <a:tc>
                  <a:txBody>
                    <a:bodyPr/>
                    <a:lstStyle/>
                    <a:p>
                      <a:pPr algn="ctr"/>
                      <a:r>
                        <a:rPr lang="en-US">
                          <a:latin typeface="Times New Roman" panose="02020603050405020304" pitchFamily="18" charset="0"/>
                          <a:cs typeface="Times New Roman" panose="02020603050405020304" pitchFamily="18" charset="0"/>
                        </a:rPr>
                        <a:t>650</a:t>
                      </a:r>
                      <a:r>
                        <a:rPr lang="en-US" baseline="0">
                          <a:latin typeface="Times New Roman" panose="02020603050405020304" pitchFamily="18" charset="0"/>
                          <a:cs typeface="Times New Roman" panose="02020603050405020304" pitchFamily="18" charset="0"/>
                        </a:rPr>
                        <a:t>-850</a:t>
                      </a: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Content Placeholder 6"/>
          <p:cNvSpPr txBox="1">
            <a:spLocks/>
          </p:cNvSpPr>
          <p:nvPr/>
        </p:nvSpPr>
        <p:spPr bwMode="auto">
          <a:xfrm>
            <a:off x="2196180" y="4786322"/>
            <a:ext cx="624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2000" b="1">
                <a:solidFill>
                  <a:srgbClr val="002060"/>
                </a:solidFill>
                <a:latin typeface="Tahoma" panose="020B0604030504040204" pitchFamily="34" charset="0"/>
                <a:ea typeface="Tahoma" panose="020B0604030504040204" pitchFamily="34" charset="0"/>
                <a:cs typeface="Tahoma" panose="020B0604030504040204" pitchFamily="34" charset="0"/>
              </a:rPr>
              <a:t>Sử dụng</a:t>
            </a:r>
          </a:p>
          <a:p>
            <a:pPr>
              <a:lnSpc>
                <a:spcPct val="150000"/>
              </a:lnSpc>
              <a:spcBef>
                <a:spcPct val="0"/>
              </a:spcBef>
              <a:buFont typeface="Wingdings" pitchFamily="2" charset="2"/>
              <a:buChar char="ü"/>
            </a:pPr>
            <a:r>
              <a:rPr lang="en-US" altLang="en-US" sz="2000">
                <a:solidFill>
                  <a:srgbClr val="002060"/>
                </a:solidFill>
                <a:latin typeface="Times New Roman" panose="02020603050405020304" pitchFamily="18" charset="0"/>
                <a:cs typeface="Times New Roman" panose="02020603050405020304" pitchFamily="18" charset="0"/>
              </a:rPr>
              <a:t> Không nên nấu quá sớm, chỉ nên tr</a:t>
            </a:r>
            <a:r>
              <a:rPr lang="vi-VN" altLang="en-US" sz="2000">
                <a:solidFill>
                  <a:srgbClr val="002060"/>
                </a:solidFill>
                <a:latin typeface="Times New Roman" panose="02020603050405020304" pitchFamily="18" charset="0"/>
                <a:cs typeface="Times New Roman" panose="02020603050405020304" pitchFamily="18" charset="0"/>
              </a:rPr>
              <a:t>ước</a:t>
            </a:r>
            <a:r>
              <a:rPr lang="en-US" altLang="en-US" sz="2000">
                <a:solidFill>
                  <a:srgbClr val="002060"/>
                </a:solidFill>
                <a:latin typeface="Times New Roman" panose="02020603050405020304" pitchFamily="18" charset="0"/>
                <a:cs typeface="Times New Roman" panose="02020603050405020304" pitchFamily="18" charset="0"/>
              </a:rPr>
              <a:t> bữa ăn 30-45p.</a:t>
            </a:r>
          </a:p>
          <a:p>
            <a:pPr>
              <a:lnSpc>
                <a:spcPct val="150000"/>
              </a:lnSpc>
              <a:spcBef>
                <a:spcPct val="0"/>
              </a:spcBef>
              <a:buFont typeface="Wingdings" pitchFamily="2" charset="2"/>
              <a:buChar char="ü"/>
            </a:pPr>
            <a:r>
              <a:rPr lang="en-US" altLang="en-US" sz="2000">
                <a:solidFill>
                  <a:srgbClr val="002060"/>
                </a:solidFill>
                <a:latin typeface="Times New Roman" panose="02020603050405020304" pitchFamily="18" charset="0"/>
                <a:cs typeface="Times New Roman" panose="02020603050405020304" pitchFamily="18" charset="0"/>
              </a:rPr>
              <a:t> Lựa chọn chế độ nấu phù hợp.</a:t>
            </a:r>
          </a:p>
          <a:p>
            <a:pPr>
              <a:lnSpc>
                <a:spcPct val="150000"/>
              </a:lnSpc>
              <a:spcBef>
                <a:spcPct val="0"/>
              </a:spcBef>
              <a:buFont typeface="Wingdings" pitchFamily="2" charset="2"/>
              <a:buChar char="ü"/>
            </a:pPr>
            <a:r>
              <a:rPr lang="en-US" altLang="en-US" sz="2000">
                <a:solidFill>
                  <a:srgbClr val="002060"/>
                </a:solidFill>
                <a:latin typeface="Times New Roman" panose="02020603050405020304" pitchFamily="18" charset="0"/>
                <a:cs typeface="Times New Roman" panose="02020603050405020304" pitchFamily="18" charset="0"/>
              </a:rPr>
              <a:t> Th</a:t>
            </a:r>
            <a:r>
              <a:rPr lang="vi-VN" altLang="en-US" sz="2000">
                <a:solidFill>
                  <a:srgbClr val="002060"/>
                </a:solidFill>
                <a:latin typeface="Times New Roman" panose="02020603050405020304" pitchFamily="18" charset="0"/>
                <a:cs typeface="Times New Roman" panose="02020603050405020304" pitchFamily="18" charset="0"/>
              </a:rPr>
              <a:t>ườn</a:t>
            </a:r>
            <a:r>
              <a:rPr lang="en-US" altLang="en-US" sz="2000">
                <a:solidFill>
                  <a:srgbClr val="002060"/>
                </a:solidFill>
                <a:latin typeface="Times New Roman" panose="02020603050405020304" pitchFamily="18" charset="0"/>
                <a:cs typeface="Times New Roman" panose="02020603050405020304" pitchFamily="18" charset="0"/>
              </a:rPr>
              <a:t>g xuyên vệ sinh đáy nồi và mâm nhiệt.</a:t>
            </a:r>
          </a:p>
          <a:p>
            <a:pPr>
              <a:lnSpc>
                <a:spcPct val="150000"/>
              </a:lnSpc>
              <a:spcBef>
                <a:spcPct val="0"/>
              </a:spcBef>
              <a:buNone/>
            </a:pPr>
            <a:r>
              <a:rPr lang="en-US" altLang="en-US" sz="1800">
                <a:solidFill>
                  <a:srgbClr val="002060"/>
                </a:solidFill>
                <a:latin typeface="Helvetica"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2004</Words>
  <Application>Microsoft Office PowerPoint</Application>
  <PresentationFormat>On-screen Show (4:3)</PresentationFormat>
  <Paragraphs>173</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Helvetica</vt:lpstr>
      <vt:lpstr>HelveticaRegularVU</vt:lpstr>
      <vt:lpstr>Tahoma</vt:lpstr>
      <vt:lpstr>Times New Roman</vt:lpstr>
      <vt:lpstr>Wingdings</vt:lpstr>
      <vt:lpstr>Office Theme</vt:lpstr>
      <vt:lpstr>TIẾT KIỆM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A_THI</dc:creator>
  <cp:lastModifiedBy>Lê Hồng Nam (CPC-KD.CV)</cp:lastModifiedBy>
  <cp:revision>51</cp:revision>
  <dcterms:created xsi:type="dcterms:W3CDTF">2015-10-19T08:31:38Z</dcterms:created>
  <dcterms:modified xsi:type="dcterms:W3CDTF">2018-10-30T02:25:32Z</dcterms:modified>
</cp:coreProperties>
</file>